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handoutMasterIdLst>
    <p:handoutMasterId r:id="rId29"/>
  </p:handoutMasterIdLst>
  <p:sldIdLst>
    <p:sldId id="256" r:id="rId2"/>
    <p:sldId id="486" r:id="rId3"/>
    <p:sldId id="487" r:id="rId4"/>
    <p:sldId id="492" r:id="rId5"/>
    <p:sldId id="493" r:id="rId6"/>
    <p:sldId id="495" r:id="rId7"/>
    <p:sldId id="494" r:id="rId8"/>
    <p:sldId id="496" r:id="rId9"/>
    <p:sldId id="497" r:id="rId10"/>
    <p:sldId id="491" r:id="rId11"/>
    <p:sldId id="280" r:id="rId12"/>
    <p:sldId id="508" r:id="rId13"/>
    <p:sldId id="509" r:id="rId14"/>
    <p:sldId id="506" r:id="rId15"/>
    <p:sldId id="268" r:id="rId16"/>
    <p:sldId id="269" r:id="rId17"/>
    <p:sldId id="270" r:id="rId18"/>
    <p:sldId id="421" r:id="rId19"/>
    <p:sldId id="423" r:id="rId20"/>
    <p:sldId id="359" r:id="rId21"/>
    <p:sldId id="425" r:id="rId22"/>
    <p:sldId id="426" r:id="rId23"/>
    <p:sldId id="427" r:id="rId24"/>
    <p:sldId id="498" r:id="rId25"/>
    <p:sldId id="514" r:id="rId26"/>
    <p:sldId id="301" r:id="rId27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BFC"/>
    <a:srgbClr val="F2EFF5"/>
    <a:srgbClr val="FFD5D5"/>
    <a:srgbClr val="FF9F9F"/>
    <a:srgbClr val="FFD2F7"/>
    <a:srgbClr val="FF5D5D"/>
    <a:srgbClr val="FBCDA7"/>
    <a:srgbClr val="F7A45F"/>
    <a:srgbClr val="F69240"/>
    <a:srgbClr val="EF720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6" autoAdjust="0"/>
    <p:restoredTop sz="93833" autoAdjust="0"/>
  </p:normalViewPr>
  <p:slideViewPr>
    <p:cSldViewPr>
      <p:cViewPr varScale="1">
        <p:scale>
          <a:sx n="69" d="100"/>
          <a:sy n="69" d="100"/>
        </p:scale>
        <p:origin x="-13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-2196" y="582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3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r>
              <a:rPr lang="en-US" smtClean="0"/>
              <a:t>Power and Water University of Technology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50237AD-2F18-43CE-AAFB-2E49F2A929F4}" type="datetimeFigureOut">
              <a:rPr lang="en-US" smtClean="0"/>
              <a:pPr/>
              <a:t>6/3/2013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C6CC799-16F7-479D-BF5E-168A84C583E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r>
              <a:rPr lang="en-US" smtClean="0"/>
              <a:t>Power and Water University of Technology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D9CB123-BC3A-4EE3-83F4-EC274F55D59F}" type="datetimeFigureOut">
              <a:rPr lang="en-US" smtClean="0"/>
              <a:pPr/>
              <a:t>6/3/2013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65802DE8-3C32-4379-85EB-BBA09E73E02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baseline="0" dirty="0" smtClean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baseline="0" dirty="0" smtClean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baseline="0" dirty="0" smtClean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b="1" baseline="0" dirty="0" smtClean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1" dirty="0" smtClean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b="1" baseline="0" dirty="0" smtClean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baseline="0" dirty="0" smtClean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b="1" baseline="0" dirty="0" smtClean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baseline="0" dirty="0" smtClean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b="1" baseline="0" dirty="0" smtClean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baseline="0" dirty="0" smtClean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Power and Water University of Technology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6C6DD-CF3B-4E01-BE79-700818888452}" type="datetime1">
              <a:rPr lang="en-US" smtClean="0"/>
              <a:pPr/>
              <a:t>6/3/2013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3F10-23D7-4E1E-BCA5-D5B532580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A8CB-31D7-48C5-B872-9DB1D76069AE}" type="datetime1">
              <a:rPr lang="en-US" smtClean="0"/>
              <a:pPr/>
              <a:t>6/3/2013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3F10-23D7-4E1E-BCA5-D5B532580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F9D5-2132-4EB5-9E61-3E2B28F1272F}" type="datetime1">
              <a:rPr lang="en-US" smtClean="0"/>
              <a:pPr/>
              <a:t>6/3/2013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3F10-23D7-4E1E-BCA5-D5B532580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80E48-AD4E-4A9E-80DC-5FC8CA88E99A}" type="datetime1">
              <a:rPr lang="en-US" smtClean="0"/>
              <a:pPr/>
              <a:t>6/3/2013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3F10-23D7-4E1E-BCA5-D5B532580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30265-AC32-45FE-850D-7C5FB3EB7B26}" type="datetime1">
              <a:rPr lang="en-US" smtClean="0"/>
              <a:pPr/>
              <a:t>6/3/2013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3F10-23D7-4E1E-BCA5-D5B532580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4B4D-12A6-425E-BF4A-97813B87D318}" type="datetime1">
              <a:rPr lang="en-US" smtClean="0"/>
              <a:pPr/>
              <a:t>6/3/2013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3F10-23D7-4E1E-BCA5-D5B532580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B8724-8151-40BE-A3EA-C198FD471E47}" type="datetime1">
              <a:rPr lang="en-US" smtClean="0"/>
              <a:pPr/>
              <a:t>6/3/2013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3F10-23D7-4E1E-BCA5-D5B532580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E687D-CAB2-4C7C-A224-4BB2CCA8BC0C}" type="datetime1">
              <a:rPr lang="en-US" smtClean="0"/>
              <a:pPr/>
              <a:t>6/3/2013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3F10-23D7-4E1E-BCA5-D5B532580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1E7B1-4F10-4D7F-83BA-4BAED481A3A7}" type="datetime1">
              <a:rPr lang="en-US" smtClean="0"/>
              <a:pPr/>
              <a:t>6/3/2013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3F10-23D7-4E1E-BCA5-D5B532580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C1BB2-7D8F-4450-89D5-94A8C5770D4D}" type="datetime1">
              <a:rPr lang="en-US" smtClean="0"/>
              <a:pPr/>
              <a:t>6/3/2013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3F10-23D7-4E1E-BCA5-D5B532580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DBED-91B9-4356-8373-D51DD7A2429C}" type="datetime1">
              <a:rPr lang="en-US" smtClean="0"/>
              <a:pPr/>
              <a:t>6/3/2013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3F10-23D7-4E1E-BCA5-D5B532580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22D46-AE3D-4D59-AF4C-FBF3C2635540}" type="datetime1">
              <a:rPr lang="en-US" smtClean="0"/>
              <a:pPr/>
              <a:t>6/3/2013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03F10-23D7-4E1E-BCA5-D5B532580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notesSlide" Target="../notesSlides/notesSlide26.xm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Relationship Id="rId9" Type="http://schemas.openxmlformats.org/officeDocument/2006/relationships/oleObject" Target="../embeddings/oleObject2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000">
              <a:schemeClr val="accent1">
                <a:tint val="66000"/>
                <a:satMod val="160000"/>
                <a:alpha val="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  <a:alpha val="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Application of Extreme Value Theory (EVT) in River Morphology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8580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/>
              <a:t>By: </a:t>
            </a:r>
            <a:r>
              <a:rPr lang="en-US" b="1" dirty="0" err="1" smtClean="0"/>
              <a:t>Mahkameh</a:t>
            </a:r>
            <a:r>
              <a:rPr lang="en-US" b="1" dirty="0" smtClean="0"/>
              <a:t> </a:t>
            </a:r>
            <a:r>
              <a:rPr lang="en-US" b="1" dirty="0" err="1" smtClean="0"/>
              <a:t>Zare</a:t>
            </a:r>
            <a:endParaRPr lang="en-US" b="1" dirty="0" smtClean="0"/>
          </a:p>
          <a:p>
            <a:r>
              <a:rPr lang="en-US" b="1" dirty="0" smtClean="0"/>
              <a:t>Supervised by: Dr. S. </a:t>
            </a:r>
            <a:r>
              <a:rPr lang="en-US" b="1" dirty="0" err="1" smtClean="0"/>
              <a:t>Mousavi</a:t>
            </a:r>
            <a:r>
              <a:rPr lang="en-US" b="1" dirty="0" smtClean="0"/>
              <a:t> and Dr. M.R.M. </a:t>
            </a:r>
            <a:r>
              <a:rPr lang="en-US" b="1" dirty="0" err="1" smtClean="0"/>
              <a:t>Tabatabai</a:t>
            </a:r>
            <a:endParaRPr lang="en-US" b="1" dirty="0" smtClean="0"/>
          </a:p>
          <a:p>
            <a:r>
              <a:rPr lang="en-US" b="1" dirty="0" smtClean="0"/>
              <a:t>Department of Water and environmental Engineering</a:t>
            </a:r>
          </a:p>
          <a:p>
            <a:r>
              <a:rPr lang="en-US" b="1" dirty="0" smtClean="0"/>
              <a:t>Power and Water University of Technology</a:t>
            </a:r>
          </a:p>
          <a:p>
            <a:endParaRPr lang="en-US" dirty="0" smtClean="0"/>
          </a:p>
        </p:txBody>
      </p:sp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2" y="533400"/>
            <a:ext cx="93916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val 10"/>
          <p:cNvSpPr/>
          <p:nvPr/>
        </p:nvSpPr>
        <p:spPr>
          <a:xfrm>
            <a:off x="4114800" y="5486400"/>
            <a:ext cx="762000" cy="8382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505200" y="5486400"/>
            <a:ext cx="762000" cy="8382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724400" y="5486400"/>
            <a:ext cx="762000" cy="838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581400" y="5715000"/>
            <a:ext cx="1873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February 2</a:t>
            </a:r>
            <a:r>
              <a:rPr lang="en-US" baseline="30000" dirty="0" smtClean="0"/>
              <a:t>nd</a:t>
            </a:r>
            <a:r>
              <a:rPr lang="en-US" dirty="0" smtClean="0"/>
              <a:t>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noProof="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EVT models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 smtClean="0"/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02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ound Same Side Corner Rectangle 14"/>
          <p:cNvSpPr/>
          <p:nvPr/>
        </p:nvSpPr>
        <p:spPr>
          <a:xfrm>
            <a:off x="152401" y="4343400"/>
            <a:ext cx="6857999" cy="381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002060"/>
                </a:solidFill>
              </a:rPr>
              <a:t>EVT Models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6" name="Round Same Side Corner Rectangle 15"/>
          <p:cNvSpPr/>
          <p:nvPr/>
        </p:nvSpPr>
        <p:spPr>
          <a:xfrm rot="10800000">
            <a:off x="152401" y="4724400"/>
            <a:ext cx="6857999" cy="1981200"/>
          </a:xfrm>
          <a:prstGeom prst="round2Same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28600" y="4800600"/>
            <a:ext cx="8077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AMF</a:t>
            </a:r>
          </a:p>
          <a:p>
            <a:pPr>
              <a:buClr>
                <a:srgbClr val="FF0000"/>
              </a:buClr>
            </a:pPr>
            <a:r>
              <a:rPr lang="en-US" b="1" dirty="0" smtClean="0">
                <a:solidFill>
                  <a:srgbClr val="FF0000"/>
                </a:solidFill>
              </a:rPr>
              <a:t>	The maximum peak of each year is selected to be modeled</a:t>
            </a:r>
          </a:p>
          <a:p>
            <a:pPr>
              <a:buClr>
                <a:srgbClr val="0070C0"/>
              </a:buCl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POT</a:t>
            </a:r>
          </a:p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0070C0"/>
                </a:solidFill>
              </a:rPr>
              <a:t>	Peaks above threshold are extremes</a:t>
            </a:r>
          </a:p>
          <a:p>
            <a:pPr>
              <a:buClr>
                <a:srgbClr val="00B050"/>
              </a:buCl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Markovian</a:t>
            </a:r>
            <a:endParaRPr lang="en-US" b="1" dirty="0" smtClean="0">
              <a:solidFill>
                <a:srgbClr val="00B050"/>
              </a:solidFill>
            </a:endParaRPr>
          </a:p>
          <a:p>
            <a:pPr>
              <a:buClr>
                <a:srgbClr val="00B050"/>
              </a:buClr>
            </a:pPr>
            <a:r>
              <a:rPr lang="en-US" b="1" dirty="0" smtClean="0">
                <a:solidFill>
                  <a:srgbClr val="00B050"/>
                </a:solidFill>
              </a:rPr>
              <a:t>	All data above threshold are extremes being modeled </a:t>
            </a:r>
          </a:p>
          <a:p>
            <a:pPr>
              <a:buClr>
                <a:srgbClr val="00B050"/>
              </a:buClr>
            </a:pP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00800" y="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Sketch of the EVT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Case study</a:t>
            </a:r>
          </a:p>
          <a:p>
            <a:r>
              <a:rPr lang="en-US" sz="1200" b="1" dirty="0" smtClean="0"/>
              <a:t>EVT models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000" y="1600200"/>
            <a:ext cx="3124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0070C0"/>
              </a:buClr>
              <a:buFont typeface="Wingdings" pitchFamily="2" charset="2"/>
              <a:buChar char="q"/>
            </a:pPr>
            <a:r>
              <a:rPr lang="en-US" dirty="0" smtClean="0"/>
              <a:t> Using standard statistical techniques to</a:t>
            </a:r>
            <a:r>
              <a:rPr lang="fa-IR" dirty="0" smtClean="0"/>
              <a:t> </a:t>
            </a:r>
            <a:r>
              <a:rPr lang="en-US" dirty="0" smtClean="0"/>
              <a:t>estimate F from observed data.</a:t>
            </a:r>
          </a:p>
          <a:p>
            <a:pPr algn="just">
              <a:buClr>
                <a:srgbClr val="0070C0"/>
              </a:buClr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    Accepting that F is unknown and looking for approximate families of models for</a:t>
            </a:r>
          </a:p>
          <a:p>
            <a:pPr algn="just">
              <a:buClr>
                <a:srgbClr val="0070C0"/>
              </a:buClr>
              <a:buFont typeface="Wingdings" pitchFamily="2" charset="2"/>
              <a:buChar char="q"/>
            </a:pPr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34290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Probability distribution of maxima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b="1" dirty="0" smtClean="0"/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400800" y="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Generalized extreme value distribution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GEV parameters</a:t>
            </a:r>
          </a:p>
          <a:p>
            <a:r>
              <a:rPr lang="en-US" sz="1200" b="1" dirty="0" err="1" smtClean="0">
                <a:solidFill>
                  <a:schemeClr val="bg1">
                    <a:lumMod val="50000"/>
                  </a:schemeClr>
                </a:solidFill>
              </a:rPr>
              <a:t>Gumbel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 VS GEV</a:t>
            </a:r>
          </a:p>
          <a:p>
            <a:endParaRPr lang="en-US" sz="1200" b="1" dirty="0" smtClean="0"/>
          </a:p>
        </p:txBody>
      </p:sp>
      <p:sp>
        <p:nvSpPr>
          <p:cNvPr id="16" name="Round Same Side Corner Rectangle 15"/>
          <p:cNvSpPr/>
          <p:nvPr/>
        </p:nvSpPr>
        <p:spPr>
          <a:xfrm>
            <a:off x="4152900" y="1295401"/>
            <a:ext cx="4457700" cy="457200"/>
          </a:xfrm>
          <a:prstGeom prst="round2SameRect">
            <a:avLst/>
          </a:prstGeom>
          <a:solidFill>
            <a:srgbClr val="FFEBFC"/>
          </a:solidFill>
          <a:ln>
            <a:noFill/>
          </a:ln>
          <a:effectLst>
            <a:outerShdw blurRad="50800" dist="38100" dir="2700000" sx="101000" sy="101000" algn="tl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Conventional approaches</a:t>
            </a:r>
            <a:endParaRPr lang="en-US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7" name="Round Same Side Corner Rectangle 16"/>
          <p:cNvSpPr/>
          <p:nvPr/>
        </p:nvSpPr>
        <p:spPr>
          <a:xfrm rot="10800000">
            <a:off x="4152900" y="1752594"/>
            <a:ext cx="4457700" cy="2667006"/>
          </a:xfrm>
          <a:prstGeom prst="round2SameRect">
            <a:avLst/>
          </a:prstGeom>
          <a:solidFill>
            <a:srgbClr val="F2EFF5"/>
          </a:solidFill>
          <a:ln>
            <a:noFill/>
          </a:ln>
          <a:effectLst>
            <a:outerShdw blurRad="50800" dist="38100" dir="2700000" sx="101000" sy="101000" algn="tl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191000" y="1752601"/>
            <a:ext cx="4267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1600" dirty="0" smtClean="0">
                <a:solidFill>
                  <a:schemeClr val="bg1">
                    <a:lumMod val="85000"/>
                  </a:schemeClr>
                </a:solidFill>
              </a:rPr>
              <a:t>It is usual to adopt a distribution and then to estimate the relevant parameters of that distribution</a:t>
            </a:r>
          </a:p>
          <a:p>
            <a:r>
              <a:rPr lang="en-US" sz="1600" b="1" dirty="0" smtClean="0">
                <a:solidFill>
                  <a:schemeClr val="bg1">
                    <a:lumMod val="85000"/>
                  </a:schemeClr>
                </a:solidFill>
              </a:rPr>
              <a:t>But...</a:t>
            </a:r>
          </a:p>
          <a:p>
            <a:r>
              <a:rPr lang="en-US" sz="1600" b="1" dirty="0" smtClean="0">
                <a:solidFill>
                  <a:schemeClr val="bg1">
                    <a:lumMod val="85000"/>
                  </a:schemeClr>
                </a:solidFill>
              </a:rPr>
              <a:t> there are weaknesses</a:t>
            </a:r>
          </a:p>
          <a:p>
            <a:r>
              <a:rPr lang="en-US" sz="1600" dirty="0" smtClean="0">
                <a:solidFill>
                  <a:schemeClr val="bg1">
                    <a:lumMod val="85000"/>
                  </a:schemeClr>
                </a:solidFill>
              </a:rPr>
              <a:t>1- A technique is required to choose the distribution</a:t>
            </a:r>
          </a:p>
          <a:p>
            <a:r>
              <a:rPr lang="en-US" sz="1600" dirty="0" smtClean="0">
                <a:solidFill>
                  <a:schemeClr val="bg1">
                    <a:lumMod val="85000"/>
                  </a:schemeClr>
                </a:solidFill>
              </a:rPr>
              <a:t>2- Subsequent inferences presume this choice to be correct  and don’t allow the uncertainty such a selection involves</a:t>
            </a:r>
          </a:p>
          <a:p>
            <a:pPr>
              <a:buNone/>
            </a:pPr>
            <a:endParaRPr lang="en-US" sz="1600" dirty="0" smtClean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9" name="Round Same Side Corner Rectangle 18"/>
          <p:cNvSpPr/>
          <p:nvPr/>
        </p:nvSpPr>
        <p:spPr>
          <a:xfrm>
            <a:off x="4572001" y="4572000"/>
            <a:ext cx="3733800" cy="457201"/>
          </a:xfrm>
          <a:prstGeom prst="round2SameRect">
            <a:avLst>
              <a:gd name="adj1" fmla="val 25000"/>
              <a:gd name="adj2" fmla="val 0"/>
            </a:avLst>
          </a:prstGeom>
          <a:solidFill>
            <a:srgbClr val="FFEBFC"/>
          </a:solidFill>
          <a:ln>
            <a:noFill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Drawback</a:t>
            </a:r>
            <a:endParaRPr lang="en-US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0" name="Round Same Side Corner Rectangle 19"/>
          <p:cNvSpPr/>
          <p:nvPr/>
        </p:nvSpPr>
        <p:spPr>
          <a:xfrm rot="10800000">
            <a:off x="4572001" y="5029198"/>
            <a:ext cx="3733800" cy="1219201"/>
          </a:xfrm>
          <a:prstGeom prst="round2SameRect">
            <a:avLst>
              <a:gd name="adj1" fmla="val 20238"/>
              <a:gd name="adj2" fmla="val 0"/>
            </a:avLst>
          </a:prstGeom>
          <a:solidFill>
            <a:srgbClr val="F2EFF5"/>
          </a:solidFill>
          <a:ln>
            <a:noFill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4648200" y="5105400"/>
            <a:ext cx="358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just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Very small discrepancies in the estimate of F can lead to substantial discrepancies in  </a:t>
            </a:r>
          </a:p>
        </p:txBody>
      </p:sp>
      <p:sp>
        <p:nvSpPr>
          <p:cNvPr id="22" name="Round Same Side Corner Rectangle 21"/>
          <p:cNvSpPr/>
          <p:nvPr/>
        </p:nvSpPr>
        <p:spPr>
          <a:xfrm>
            <a:off x="228601" y="3429000"/>
            <a:ext cx="3733800" cy="457201"/>
          </a:xfrm>
          <a:prstGeom prst="round2SameRect">
            <a:avLst>
              <a:gd name="adj1" fmla="val 14286"/>
              <a:gd name="adj2" fmla="val 0"/>
            </a:avLst>
          </a:prstGeom>
          <a:solidFill>
            <a:srgbClr val="FFEBFC"/>
          </a:solidFill>
          <a:ln>
            <a:noFill/>
          </a:ln>
          <a:effectLst>
            <a:outerShdw blurRad="50800" dist="38100" dir="54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Central limit theorem</a:t>
            </a:r>
            <a:endParaRPr lang="en-US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3" name="Round Same Side Corner Rectangle 22"/>
          <p:cNvSpPr/>
          <p:nvPr/>
        </p:nvSpPr>
        <p:spPr>
          <a:xfrm rot="10800000">
            <a:off x="228601" y="3886199"/>
            <a:ext cx="3733800" cy="762001"/>
          </a:xfrm>
          <a:prstGeom prst="round2SameRect">
            <a:avLst>
              <a:gd name="adj1" fmla="val 22789"/>
              <a:gd name="adj2" fmla="val 0"/>
            </a:avLst>
          </a:prstGeom>
          <a:solidFill>
            <a:srgbClr val="F2EFF5"/>
          </a:solidFill>
          <a:ln>
            <a:noFill/>
          </a:ln>
          <a:effectLst>
            <a:outerShdw blurRad="50800" dist="38100" dir="54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304800" y="39624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Regardless of the distribution F for the population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16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000" y="1600200"/>
            <a:ext cx="3124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0070C0"/>
              </a:buClr>
              <a:buFont typeface="Wingdings" pitchFamily="2" charset="2"/>
              <a:buChar char="q"/>
            </a:pPr>
            <a:r>
              <a:rPr lang="en-US" dirty="0" smtClean="0"/>
              <a:t> Using standard statistical techniques to</a:t>
            </a:r>
            <a:r>
              <a:rPr lang="fa-IR" dirty="0" smtClean="0"/>
              <a:t> </a:t>
            </a:r>
            <a:r>
              <a:rPr lang="en-US" dirty="0" smtClean="0"/>
              <a:t>estimate F from observed data.</a:t>
            </a:r>
          </a:p>
          <a:p>
            <a:pPr algn="just">
              <a:buClr>
                <a:srgbClr val="0070C0"/>
              </a:buClr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    Accepting that F is unknown and looking for approximate families of models for</a:t>
            </a:r>
          </a:p>
          <a:p>
            <a:pPr algn="just">
              <a:buClr>
                <a:srgbClr val="0070C0"/>
              </a:buClr>
              <a:buFont typeface="Wingdings" pitchFamily="2" charset="2"/>
              <a:buChar char="q"/>
            </a:pPr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34290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Probability distribution of maxima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b="1" dirty="0" smtClean="0"/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400800" y="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Generalized extreme value distribution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GEV parameters</a:t>
            </a:r>
          </a:p>
          <a:p>
            <a:r>
              <a:rPr lang="en-US" sz="1200" b="1" dirty="0" err="1" smtClean="0">
                <a:solidFill>
                  <a:schemeClr val="bg1">
                    <a:lumMod val="50000"/>
                  </a:schemeClr>
                </a:solidFill>
              </a:rPr>
              <a:t>Gumbel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 VS GEV</a:t>
            </a:r>
          </a:p>
          <a:p>
            <a:endParaRPr lang="en-US" sz="1200" b="1" dirty="0" smtClean="0"/>
          </a:p>
        </p:txBody>
      </p:sp>
      <p:sp>
        <p:nvSpPr>
          <p:cNvPr id="16" name="Round Same Side Corner Rectangle 15"/>
          <p:cNvSpPr/>
          <p:nvPr/>
        </p:nvSpPr>
        <p:spPr>
          <a:xfrm>
            <a:off x="4152900" y="1295401"/>
            <a:ext cx="4457700" cy="457200"/>
          </a:xfrm>
          <a:prstGeom prst="round2SameRect">
            <a:avLst/>
          </a:prstGeom>
          <a:solidFill>
            <a:srgbClr val="FFEBFC"/>
          </a:solidFill>
          <a:ln>
            <a:noFill/>
          </a:ln>
          <a:effectLst>
            <a:outerShdw blurRad="50800" dist="38100" dir="2700000" sx="101000" sy="101000" algn="tl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Conventional approaches</a:t>
            </a:r>
            <a:endParaRPr lang="en-US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7" name="Round Same Side Corner Rectangle 16"/>
          <p:cNvSpPr/>
          <p:nvPr/>
        </p:nvSpPr>
        <p:spPr>
          <a:xfrm rot="10800000">
            <a:off x="4152900" y="1752594"/>
            <a:ext cx="4457700" cy="2667006"/>
          </a:xfrm>
          <a:prstGeom prst="round2SameRect">
            <a:avLst/>
          </a:prstGeom>
          <a:solidFill>
            <a:srgbClr val="F2EFF5"/>
          </a:solidFill>
          <a:ln>
            <a:noFill/>
          </a:ln>
          <a:effectLst>
            <a:outerShdw blurRad="50800" dist="38100" dir="2700000" sx="101000" sy="101000" algn="tl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191000" y="1752601"/>
            <a:ext cx="4267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1600" dirty="0" smtClean="0">
                <a:solidFill>
                  <a:schemeClr val="bg1">
                    <a:lumMod val="85000"/>
                  </a:schemeClr>
                </a:solidFill>
              </a:rPr>
              <a:t>It is usual to adopt a distribution and then to estimate the relevant parameters of that distribution</a:t>
            </a:r>
          </a:p>
          <a:p>
            <a:r>
              <a:rPr lang="en-US" sz="1600" b="1" dirty="0" smtClean="0">
                <a:solidFill>
                  <a:schemeClr val="bg1">
                    <a:lumMod val="85000"/>
                  </a:schemeClr>
                </a:solidFill>
              </a:rPr>
              <a:t>But...</a:t>
            </a:r>
          </a:p>
          <a:p>
            <a:r>
              <a:rPr lang="en-US" sz="1600" b="1" dirty="0" smtClean="0">
                <a:solidFill>
                  <a:schemeClr val="bg1">
                    <a:lumMod val="85000"/>
                  </a:schemeClr>
                </a:solidFill>
              </a:rPr>
              <a:t> there are weaknesses</a:t>
            </a:r>
          </a:p>
          <a:p>
            <a:r>
              <a:rPr lang="en-US" sz="1600" dirty="0" smtClean="0">
                <a:solidFill>
                  <a:schemeClr val="bg1">
                    <a:lumMod val="85000"/>
                  </a:schemeClr>
                </a:solidFill>
              </a:rPr>
              <a:t>1- A technique is required to choose the distribution</a:t>
            </a:r>
          </a:p>
          <a:p>
            <a:r>
              <a:rPr lang="en-US" sz="1600" dirty="0" smtClean="0">
                <a:solidFill>
                  <a:schemeClr val="bg1">
                    <a:lumMod val="85000"/>
                  </a:schemeClr>
                </a:solidFill>
              </a:rPr>
              <a:t>2- Subsequent inferences presume this choice to be correct  and don’t allow the uncertainty such a selection involves</a:t>
            </a:r>
          </a:p>
          <a:p>
            <a:pPr>
              <a:buNone/>
            </a:pPr>
            <a:endParaRPr lang="en-US" sz="1600" dirty="0" smtClean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9" name="Round Same Side Corner Rectangle 18"/>
          <p:cNvSpPr/>
          <p:nvPr/>
        </p:nvSpPr>
        <p:spPr>
          <a:xfrm>
            <a:off x="4572001" y="4572000"/>
            <a:ext cx="3733800" cy="457201"/>
          </a:xfrm>
          <a:prstGeom prst="round2SameRect">
            <a:avLst>
              <a:gd name="adj1" fmla="val 25000"/>
              <a:gd name="adj2" fmla="val 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Drawback</a:t>
            </a:r>
            <a:endParaRPr lang="en-US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0" name="Round Same Side Corner Rectangle 19"/>
          <p:cNvSpPr/>
          <p:nvPr/>
        </p:nvSpPr>
        <p:spPr>
          <a:xfrm rot="10800000">
            <a:off x="4572001" y="5029198"/>
            <a:ext cx="3733800" cy="1219201"/>
          </a:xfrm>
          <a:prstGeom prst="round2SameRect">
            <a:avLst>
              <a:gd name="adj1" fmla="val 20238"/>
              <a:gd name="adj2" fmla="val 0"/>
            </a:avLst>
          </a:prstGeom>
          <a:solidFill>
            <a:srgbClr val="FFD2F7"/>
          </a:solidFill>
          <a:ln>
            <a:noFill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4648200" y="5105400"/>
            <a:ext cx="358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just"/>
            <a:r>
              <a:rPr lang="en-US" dirty="0" smtClean="0"/>
              <a:t>Very small discrepancies in the estimate of F can lead to substantial discrepancies in  </a:t>
            </a:r>
          </a:p>
        </p:txBody>
      </p:sp>
      <p:sp>
        <p:nvSpPr>
          <p:cNvPr id="22" name="Round Same Side Corner Rectangle 21"/>
          <p:cNvSpPr/>
          <p:nvPr/>
        </p:nvSpPr>
        <p:spPr>
          <a:xfrm>
            <a:off x="228601" y="3429000"/>
            <a:ext cx="3733800" cy="457201"/>
          </a:xfrm>
          <a:prstGeom prst="round2SameRect">
            <a:avLst>
              <a:gd name="adj1" fmla="val 14286"/>
              <a:gd name="adj2" fmla="val 0"/>
            </a:avLst>
          </a:prstGeom>
          <a:solidFill>
            <a:srgbClr val="FFEBFC"/>
          </a:solidFill>
          <a:ln>
            <a:noFill/>
          </a:ln>
          <a:effectLst>
            <a:outerShdw blurRad="50800" dist="38100" dir="54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Central limit theorem</a:t>
            </a:r>
            <a:endParaRPr lang="en-US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3" name="Round Same Side Corner Rectangle 22"/>
          <p:cNvSpPr/>
          <p:nvPr/>
        </p:nvSpPr>
        <p:spPr>
          <a:xfrm rot="10800000">
            <a:off x="228601" y="3886199"/>
            <a:ext cx="3733800" cy="762001"/>
          </a:xfrm>
          <a:prstGeom prst="round2SameRect">
            <a:avLst>
              <a:gd name="adj1" fmla="val 22789"/>
              <a:gd name="adj2" fmla="val 0"/>
            </a:avLst>
          </a:prstGeom>
          <a:solidFill>
            <a:srgbClr val="F2EFF5"/>
          </a:solidFill>
          <a:ln>
            <a:noFill/>
          </a:ln>
          <a:effectLst>
            <a:outerShdw blurRad="50800" dist="38100" dir="54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304800" y="39624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Regardless of the distribution F for the population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16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000" y="1600200"/>
            <a:ext cx="3124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0070C0"/>
              </a:buClr>
              <a:buFont typeface="Wingdings" pitchFamily="2" charset="2"/>
              <a:buChar char="q"/>
            </a:pPr>
            <a:r>
              <a:rPr lang="en-US" dirty="0" smtClean="0"/>
              <a:t> Using standard statistical techniques to</a:t>
            </a:r>
            <a:r>
              <a:rPr lang="fa-IR" dirty="0" smtClean="0"/>
              <a:t> </a:t>
            </a:r>
            <a:r>
              <a:rPr lang="en-US" dirty="0" smtClean="0"/>
              <a:t>estimate F from observed data.</a:t>
            </a:r>
          </a:p>
          <a:p>
            <a:pPr algn="just">
              <a:buClr>
                <a:srgbClr val="0070C0"/>
              </a:buClr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    Accepting that F is unknown and looking for approximate families of models for</a:t>
            </a:r>
          </a:p>
          <a:p>
            <a:pPr algn="just">
              <a:buClr>
                <a:srgbClr val="0070C0"/>
              </a:buClr>
              <a:buFont typeface="Wingdings" pitchFamily="2" charset="2"/>
              <a:buChar char="q"/>
            </a:pPr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34290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Probability distribution of maxima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b="1" dirty="0" smtClean="0"/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400800" y="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Generalized extreme value distribution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GEV parameters</a:t>
            </a:r>
          </a:p>
          <a:p>
            <a:r>
              <a:rPr lang="en-US" sz="1200" b="1" dirty="0" err="1" smtClean="0">
                <a:solidFill>
                  <a:schemeClr val="bg1">
                    <a:lumMod val="50000"/>
                  </a:schemeClr>
                </a:solidFill>
              </a:rPr>
              <a:t>Gumbel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 VS GEV</a:t>
            </a:r>
          </a:p>
          <a:p>
            <a:endParaRPr lang="en-US" sz="1200" b="1" dirty="0" smtClean="0"/>
          </a:p>
        </p:txBody>
      </p:sp>
      <p:sp>
        <p:nvSpPr>
          <p:cNvPr id="16" name="Round Same Side Corner Rectangle 15"/>
          <p:cNvSpPr/>
          <p:nvPr/>
        </p:nvSpPr>
        <p:spPr>
          <a:xfrm>
            <a:off x="4152900" y="1295401"/>
            <a:ext cx="4457700" cy="457200"/>
          </a:xfrm>
          <a:prstGeom prst="round2Same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sx="101000" sy="101000" algn="tl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Conventional approaches</a:t>
            </a:r>
            <a:endParaRPr lang="en-US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7" name="Round Same Side Corner Rectangle 16"/>
          <p:cNvSpPr/>
          <p:nvPr/>
        </p:nvSpPr>
        <p:spPr>
          <a:xfrm rot="10800000">
            <a:off x="4152900" y="1752594"/>
            <a:ext cx="4457700" cy="2667006"/>
          </a:xfrm>
          <a:prstGeom prst="round2Same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sx="101000" sy="101000" algn="tl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191000" y="1752601"/>
            <a:ext cx="4267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1600" dirty="0" smtClean="0"/>
              <a:t>It is usual to adopt a distribution and then to estimate the relevant parameters of that distribution</a:t>
            </a:r>
          </a:p>
          <a:p>
            <a:r>
              <a:rPr lang="en-US" sz="1600" b="1" dirty="0" smtClean="0"/>
              <a:t>But...</a:t>
            </a:r>
          </a:p>
          <a:p>
            <a:r>
              <a:rPr lang="en-US" sz="1600" b="1" dirty="0" smtClean="0"/>
              <a:t> there are weaknesses</a:t>
            </a:r>
          </a:p>
          <a:p>
            <a:r>
              <a:rPr lang="en-US" sz="1600" dirty="0" smtClean="0"/>
              <a:t>1- A technique is required to choose the distribution</a:t>
            </a:r>
          </a:p>
          <a:p>
            <a:r>
              <a:rPr lang="en-US" sz="1600" dirty="0" smtClean="0"/>
              <a:t>2- Subsequent inferences presume this choice to be correct  and don’t allow the uncertainty such a selection involves</a:t>
            </a:r>
          </a:p>
          <a:p>
            <a:pPr>
              <a:buNone/>
            </a:pPr>
            <a:endParaRPr lang="en-US" sz="1600" dirty="0" smtClean="0"/>
          </a:p>
        </p:txBody>
      </p:sp>
      <p:sp>
        <p:nvSpPr>
          <p:cNvPr id="19" name="Round Same Side Corner Rectangle 18"/>
          <p:cNvSpPr/>
          <p:nvPr/>
        </p:nvSpPr>
        <p:spPr>
          <a:xfrm>
            <a:off x="4572001" y="4572000"/>
            <a:ext cx="3733800" cy="457201"/>
          </a:xfrm>
          <a:prstGeom prst="round2SameRect">
            <a:avLst>
              <a:gd name="adj1" fmla="val 25000"/>
              <a:gd name="adj2" fmla="val 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Drawback</a:t>
            </a:r>
            <a:endParaRPr lang="en-US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0" name="Round Same Side Corner Rectangle 19"/>
          <p:cNvSpPr/>
          <p:nvPr/>
        </p:nvSpPr>
        <p:spPr>
          <a:xfrm rot="10800000">
            <a:off x="4572001" y="5029198"/>
            <a:ext cx="3733800" cy="1219201"/>
          </a:xfrm>
          <a:prstGeom prst="round2SameRect">
            <a:avLst>
              <a:gd name="adj1" fmla="val 20238"/>
              <a:gd name="adj2" fmla="val 0"/>
            </a:avLst>
          </a:prstGeom>
          <a:solidFill>
            <a:srgbClr val="FFD2F7"/>
          </a:solidFill>
          <a:ln>
            <a:noFill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4648200" y="5105400"/>
            <a:ext cx="358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just"/>
            <a:r>
              <a:rPr lang="en-US" dirty="0" smtClean="0"/>
              <a:t>Very small discrepancies in the estimate of F can lead to substantial discrepancies in  </a:t>
            </a:r>
          </a:p>
        </p:txBody>
      </p:sp>
      <p:sp>
        <p:nvSpPr>
          <p:cNvPr id="22" name="Round Same Side Corner Rectangle 21"/>
          <p:cNvSpPr/>
          <p:nvPr/>
        </p:nvSpPr>
        <p:spPr>
          <a:xfrm>
            <a:off x="228601" y="3429000"/>
            <a:ext cx="3733800" cy="457201"/>
          </a:xfrm>
          <a:prstGeom prst="round2SameRect">
            <a:avLst>
              <a:gd name="adj1" fmla="val 14286"/>
              <a:gd name="adj2" fmla="val 0"/>
            </a:avLst>
          </a:prstGeom>
          <a:solidFill>
            <a:srgbClr val="FFEBFC"/>
          </a:solidFill>
          <a:ln>
            <a:noFill/>
          </a:ln>
          <a:effectLst>
            <a:outerShdw blurRad="50800" dist="38100" dir="54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Central limit theorem</a:t>
            </a:r>
            <a:endParaRPr lang="en-US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3" name="Round Same Side Corner Rectangle 22"/>
          <p:cNvSpPr/>
          <p:nvPr/>
        </p:nvSpPr>
        <p:spPr>
          <a:xfrm rot="10800000">
            <a:off x="228601" y="3886199"/>
            <a:ext cx="3733800" cy="762001"/>
          </a:xfrm>
          <a:prstGeom prst="round2SameRect">
            <a:avLst>
              <a:gd name="adj1" fmla="val 22789"/>
              <a:gd name="adj2" fmla="val 0"/>
            </a:avLst>
          </a:prstGeom>
          <a:solidFill>
            <a:srgbClr val="F2EFF5"/>
          </a:solidFill>
          <a:ln>
            <a:noFill/>
          </a:ln>
          <a:effectLst>
            <a:outerShdw blurRad="50800" dist="38100" dir="54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304800" y="39624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Regardless of the distribution F for the population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16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000" y="1600200"/>
            <a:ext cx="3124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0070C0"/>
              </a:buClr>
              <a:buFont typeface="Wingdings" pitchFamily="2" charset="2"/>
              <a:buChar char="q"/>
            </a:pPr>
            <a:r>
              <a:rPr lang="en-US" dirty="0" smtClean="0"/>
              <a:t> Using standard statistical techniques to</a:t>
            </a:r>
            <a:r>
              <a:rPr lang="fa-IR" dirty="0" smtClean="0"/>
              <a:t> </a:t>
            </a:r>
            <a:r>
              <a:rPr lang="en-US" dirty="0" smtClean="0"/>
              <a:t>estimate F from observed data.</a:t>
            </a:r>
          </a:p>
          <a:p>
            <a:pPr algn="just">
              <a:buClr>
                <a:srgbClr val="0070C0"/>
              </a:buClr>
              <a:buFont typeface="Wingdings" pitchFamily="2" charset="2"/>
              <a:buChar char="q"/>
            </a:pPr>
            <a:r>
              <a:rPr lang="en-US" dirty="0" smtClean="0"/>
              <a:t> Accepting that F is unknown and looking for approximate families of models for</a:t>
            </a:r>
          </a:p>
          <a:p>
            <a:pPr algn="just">
              <a:buClr>
                <a:srgbClr val="0070C0"/>
              </a:buClr>
              <a:buFont typeface="Wingdings" pitchFamily="2" charset="2"/>
              <a:buChar char="q"/>
            </a:pPr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34290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dirty="0"/>
          </a:p>
        </p:txBody>
      </p:sp>
      <p:graphicFrame>
        <p:nvGraphicFramePr>
          <p:cNvPr id="43013" name="Object 5"/>
          <p:cNvGraphicFramePr>
            <a:graphicFrameLocks noChangeAspect="1"/>
          </p:cNvGraphicFramePr>
          <p:nvPr/>
        </p:nvGraphicFramePr>
        <p:xfrm>
          <a:off x="2590800" y="2971800"/>
          <a:ext cx="342900" cy="317500"/>
        </p:xfrm>
        <a:graphic>
          <a:graphicData uri="http://schemas.openxmlformats.org/presentationml/2006/ole">
            <p:oleObj spid="_x0000_s604162" name="Equation" r:id="rId4" imgW="342720" imgH="317160" progId="Equation.DSMT4">
              <p:embed/>
            </p:oleObj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Probability distribution of maxima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b="1" dirty="0" smtClean="0"/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400800" y="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Generalized extreme value distribution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GEV parameters</a:t>
            </a:r>
          </a:p>
          <a:p>
            <a:r>
              <a:rPr lang="en-US" sz="1200" b="1" dirty="0" err="1" smtClean="0">
                <a:solidFill>
                  <a:schemeClr val="bg1">
                    <a:lumMod val="50000"/>
                  </a:schemeClr>
                </a:solidFill>
              </a:rPr>
              <a:t>Gumbel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 VS GEV</a:t>
            </a:r>
          </a:p>
          <a:p>
            <a:endParaRPr lang="en-US" sz="1200" b="1" dirty="0" smtClean="0"/>
          </a:p>
        </p:txBody>
      </p:sp>
      <p:sp>
        <p:nvSpPr>
          <p:cNvPr id="16" name="Round Same Side Corner Rectangle 15"/>
          <p:cNvSpPr/>
          <p:nvPr/>
        </p:nvSpPr>
        <p:spPr>
          <a:xfrm>
            <a:off x="4152900" y="1295401"/>
            <a:ext cx="4457700" cy="457200"/>
          </a:xfrm>
          <a:prstGeom prst="round2Same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sx="101000" sy="101000" algn="tl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7030A0"/>
                </a:solidFill>
              </a:rPr>
              <a:t>Conventional approaches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17" name="Round Same Side Corner Rectangle 16"/>
          <p:cNvSpPr/>
          <p:nvPr/>
        </p:nvSpPr>
        <p:spPr>
          <a:xfrm rot="10800000">
            <a:off x="4152900" y="1752594"/>
            <a:ext cx="4457700" cy="2667006"/>
          </a:xfrm>
          <a:prstGeom prst="round2Same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sx="101000" sy="101000" algn="tl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191000" y="1752601"/>
            <a:ext cx="4267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1600" dirty="0" smtClean="0"/>
              <a:t>It is usual to adopt a distribution and then to estimate the relevant parameters of that distribution</a:t>
            </a:r>
          </a:p>
          <a:p>
            <a:r>
              <a:rPr lang="en-US" sz="1600" b="1" dirty="0" smtClean="0"/>
              <a:t>But...</a:t>
            </a:r>
          </a:p>
          <a:p>
            <a:r>
              <a:rPr lang="en-US" sz="1600" b="1" dirty="0" smtClean="0"/>
              <a:t> there are weaknesses</a:t>
            </a:r>
          </a:p>
          <a:p>
            <a:r>
              <a:rPr lang="en-US" sz="1600" dirty="0" smtClean="0"/>
              <a:t>1- A technique is required to choose the distribution</a:t>
            </a:r>
          </a:p>
          <a:p>
            <a:r>
              <a:rPr lang="en-US" sz="1600" dirty="0" smtClean="0"/>
              <a:t>2- Subsequent inferences presume this choice to be correct  and don’t allow the uncertainty such a selection involves</a:t>
            </a:r>
          </a:p>
          <a:p>
            <a:pPr>
              <a:buNone/>
            </a:pPr>
            <a:endParaRPr lang="en-US" sz="1600" dirty="0" smtClean="0"/>
          </a:p>
        </p:txBody>
      </p:sp>
      <p:sp>
        <p:nvSpPr>
          <p:cNvPr id="19" name="Round Same Side Corner Rectangle 18"/>
          <p:cNvSpPr/>
          <p:nvPr/>
        </p:nvSpPr>
        <p:spPr>
          <a:xfrm>
            <a:off x="4572001" y="4572000"/>
            <a:ext cx="3733800" cy="457201"/>
          </a:xfrm>
          <a:prstGeom prst="round2SameRect">
            <a:avLst>
              <a:gd name="adj1" fmla="val 25000"/>
              <a:gd name="adj2" fmla="val 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Drawback</a:t>
            </a:r>
            <a:endParaRPr lang="en-US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Round Same Side Corner Rectangle 19"/>
          <p:cNvSpPr/>
          <p:nvPr/>
        </p:nvSpPr>
        <p:spPr>
          <a:xfrm rot="10800000">
            <a:off x="4572001" y="5029198"/>
            <a:ext cx="3733800" cy="1219201"/>
          </a:xfrm>
          <a:prstGeom prst="round2SameRect">
            <a:avLst>
              <a:gd name="adj1" fmla="val 20238"/>
              <a:gd name="adj2" fmla="val 0"/>
            </a:avLst>
          </a:prstGeom>
          <a:solidFill>
            <a:srgbClr val="FFD2F7"/>
          </a:solidFill>
          <a:ln>
            <a:noFill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4648200" y="5105400"/>
            <a:ext cx="358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just"/>
            <a:r>
              <a:rPr lang="en-US" dirty="0" smtClean="0"/>
              <a:t>Very small discrepancies in the estimate of F can lead to substantial discrepancies in  </a:t>
            </a:r>
          </a:p>
        </p:txBody>
      </p:sp>
      <p:sp>
        <p:nvSpPr>
          <p:cNvPr id="22" name="Round Same Side Corner Rectangle 21"/>
          <p:cNvSpPr/>
          <p:nvPr/>
        </p:nvSpPr>
        <p:spPr>
          <a:xfrm>
            <a:off x="228601" y="3429000"/>
            <a:ext cx="3733800" cy="457201"/>
          </a:xfrm>
          <a:prstGeom prst="round2SameRect">
            <a:avLst>
              <a:gd name="adj1" fmla="val 14286"/>
              <a:gd name="adj2" fmla="val 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Central limit theorem</a:t>
            </a:r>
            <a:endParaRPr lang="en-US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3" name="Round Same Side Corner Rectangle 22"/>
          <p:cNvSpPr/>
          <p:nvPr/>
        </p:nvSpPr>
        <p:spPr>
          <a:xfrm rot="10800000">
            <a:off x="228601" y="3886199"/>
            <a:ext cx="3733800" cy="762001"/>
          </a:xfrm>
          <a:prstGeom prst="round2SameRect">
            <a:avLst>
              <a:gd name="adj1" fmla="val 22789"/>
              <a:gd name="adj2" fmla="val 0"/>
            </a:avLst>
          </a:prstGeom>
          <a:solidFill>
            <a:srgbClr val="FFD2F7"/>
          </a:solidFill>
          <a:ln>
            <a:noFill/>
          </a:ln>
          <a:effectLst>
            <a:outerShdw blurRad="50800" dist="38100" dir="54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304800" y="39624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Regardless of the distribution F for the population</a:t>
            </a:r>
            <a:endParaRPr lang="en-US" dirty="0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16</a:t>
            </a:r>
            <a:endParaRPr lang="en-US" dirty="0"/>
          </a:p>
        </p:txBody>
      </p:sp>
      <p:graphicFrame>
        <p:nvGraphicFramePr>
          <p:cNvPr id="604163" name="Object 5"/>
          <p:cNvGraphicFramePr>
            <a:graphicFrameLocks noChangeAspect="1"/>
          </p:cNvGraphicFramePr>
          <p:nvPr/>
        </p:nvGraphicFramePr>
        <p:xfrm>
          <a:off x="6286500" y="5626100"/>
          <a:ext cx="342900" cy="317500"/>
        </p:xfrm>
        <a:graphic>
          <a:graphicData uri="http://schemas.openxmlformats.org/presentationml/2006/ole">
            <p:oleObj spid="_x0000_s604163" name="Equation" r:id="rId5" imgW="342720" imgH="3171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71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Location (   ) which defines where the mass is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Scale (  ) which controls how “smallest extremes” increase 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Shape (  ) which controls how tail evolves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752600" y="2514600"/>
          <a:ext cx="304800" cy="365760"/>
        </p:xfrm>
        <a:graphic>
          <a:graphicData uri="http://schemas.openxmlformats.org/presentationml/2006/ole">
            <p:oleObj spid="_x0000_s8194" name="Equation" r:id="rId4" imgW="126720" imgH="203040" progId="Equation.DSMT4">
              <p:embed/>
            </p:oleObj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2057400" y="1727201"/>
          <a:ext cx="241300" cy="254000"/>
        </p:xfrm>
        <a:graphic>
          <a:graphicData uri="http://schemas.openxmlformats.org/presentationml/2006/ole">
            <p:oleObj spid="_x0000_s8196" name="Equation" r:id="rId5" imgW="241200" imgH="253800" progId="Equation.DSMT4">
              <p:embed/>
            </p:oleObj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600200" y="2209801"/>
          <a:ext cx="241300" cy="203200"/>
        </p:xfrm>
        <a:graphic>
          <a:graphicData uri="http://schemas.openxmlformats.org/presentationml/2006/ole">
            <p:oleObj spid="_x0000_s8197" name="Equation" r:id="rId6" imgW="241200" imgH="203040" progId="Equation.DSMT4">
              <p:embed/>
            </p:oleObj>
          </a:graphicData>
        </a:graphic>
      </p:graphicFrame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209926"/>
            <a:ext cx="91440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noProof="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GEV parameters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b="1" dirty="0" smtClean="0"/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400800" y="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Generalized extreme value distribution</a:t>
            </a:r>
          </a:p>
          <a:p>
            <a:r>
              <a:rPr lang="en-US" sz="1200" b="1" dirty="0" smtClean="0"/>
              <a:t>GEV parameters</a:t>
            </a:r>
          </a:p>
          <a:p>
            <a:r>
              <a:rPr lang="en-US" sz="1200" b="1" dirty="0" err="1" smtClean="0">
                <a:solidFill>
                  <a:schemeClr val="bg1">
                    <a:lumMod val="50000"/>
                  </a:schemeClr>
                </a:solidFill>
              </a:rPr>
              <a:t>Gumbel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 VS GEV</a:t>
            </a:r>
          </a:p>
          <a:p>
            <a:endParaRPr lang="en-US" sz="1200" b="1" dirty="0" smtClean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18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71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Location (   ) which defines where the mass is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Scale (  ) which controls how “smallest extremes” increase 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Shape (  ) which controls how tail evolves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752600" y="2514600"/>
          <a:ext cx="304800" cy="365760"/>
        </p:xfrm>
        <a:graphic>
          <a:graphicData uri="http://schemas.openxmlformats.org/presentationml/2006/ole">
            <p:oleObj spid="_x0000_s9218" name="Equation" r:id="rId4" imgW="126720" imgH="203040" progId="Equation.DSMT4">
              <p:embed/>
            </p:oleObj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2057400" y="1727201"/>
          <a:ext cx="241300" cy="254000"/>
        </p:xfrm>
        <a:graphic>
          <a:graphicData uri="http://schemas.openxmlformats.org/presentationml/2006/ole">
            <p:oleObj spid="_x0000_s9219" name="Equation" r:id="rId5" imgW="241200" imgH="253800" progId="Equation.DSMT4">
              <p:embed/>
            </p:oleObj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600200" y="2209801"/>
          <a:ext cx="241300" cy="203200"/>
        </p:xfrm>
        <a:graphic>
          <a:graphicData uri="http://schemas.openxmlformats.org/presentationml/2006/ole">
            <p:oleObj spid="_x0000_s9220" name="Equation" r:id="rId6" imgW="241200" imgH="203040" progId="Equation.DSMT4">
              <p:embed/>
            </p:oleObj>
          </a:graphicData>
        </a:graphic>
      </p:graphicFrame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209926"/>
            <a:ext cx="91440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noProof="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GEV parameters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b="1" dirty="0" smtClean="0"/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400800" y="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Generalized extreme value distribution</a:t>
            </a:r>
          </a:p>
          <a:p>
            <a:r>
              <a:rPr lang="en-US" sz="1200" b="1" dirty="0" smtClean="0"/>
              <a:t>GEV parameters</a:t>
            </a:r>
          </a:p>
          <a:p>
            <a:r>
              <a:rPr lang="en-US" sz="1200" b="1" dirty="0" err="1" smtClean="0">
                <a:solidFill>
                  <a:schemeClr val="bg1">
                    <a:lumMod val="50000"/>
                  </a:schemeClr>
                </a:solidFill>
              </a:rPr>
              <a:t>Gumbel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 VS GEV</a:t>
            </a:r>
          </a:p>
          <a:p>
            <a:endParaRPr lang="en-US" sz="1200" b="1" dirty="0" smtClean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18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71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Location (   ) which defines where the mass is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Scale (  ) which controls how “smallest extremes” increase 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Shape (  ) which controls how tail evolves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752600" y="2514600"/>
          <a:ext cx="304800" cy="365760"/>
        </p:xfrm>
        <a:graphic>
          <a:graphicData uri="http://schemas.openxmlformats.org/presentationml/2006/ole">
            <p:oleObj spid="_x0000_s10242" name="Equation" r:id="rId4" imgW="126720" imgH="203040" progId="Equation.DSMT4">
              <p:embed/>
            </p:oleObj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2057400" y="1727201"/>
          <a:ext cx="241300" cy="254000"/>
        </p:xfrm>
        <a:graphic>
          <a:graphicData uri="http://schemas.openxmlformats.org/presentationml/2006/ole">
            <p:oleObj spid="_x0000_s10243" name="Equation" r:id="rId5" imgW="241200" imgH="253800" progId="Equation.DSMT4">
              <p:embed/>
            </p:oleObj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600200" y="2209801"/>
          <a:ext cx="241300" cy="203200"/>
        </p:xfrm>
        <a:graphic>
          <a:graphicData uri="http://schemas.openxmlformats.org/presentationml/2006/ole">
            <p:oleObj spid="_x0000_s10244" name="Equation" r:id="rId6" imgW="241200" imgH="203040" progId="Equation.DSMT4">
              <p:embed/>
            </p:oleObj>
          </a:graphicData>
        </a:graphic>
      </p:graphicFrame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209926"/>
            <a:ext cx="91440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noProof="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GEV parameters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b="1" dirty="0" smtClean="0"/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400800" y="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Generalized extreme value distribution</a:t>
            </a:r>
          </a:p>
          <a:p>
            <a:r>
              <a:rPr lang="en-US" sz="1200" b="1" dirty="0" smtClean="0"/>
              <a:t>GEV parameters</a:t>
            </a:r>
          </a:p>
          <a:p>
            <a:r>
              <a:rPr lang="en-US" sz="1200" b="1" dirty="0" err="1" smtClean="0">
                <a:solidFill>
                  <a:schemeClr val="bg1">
                    <a:lumMod val="50000"/>
                  </a:schemeClr>
                </a:solidFill>
              </a:rPr>
              <a:t>Gumbel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 VS GEV</a:t>
            </a:r>
          </a:p>
          <a:p>
            <a:endParaRPr lang="en-US" sz="1200" b="1" dirty="0" smtClean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18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381126"/>
            <a:ext cx="5486400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noProof="0" dirty="0" err="1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Gumbel</a:t>
            </a:r>
            <a:r>
              <a:rPr lang="en-US" sz="2800" b="1" noProof="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 VS GEV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b="1" dirty="0" smtClean="0"/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400800" y="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Generalized extreme value distribution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GEV parameters</a:t>
            </a:r>
          </a:p>
          <a:p>
            <a:r>
              <a:rPr lang="en-US" sz="1200" b="1" dirty="0" err="1" smtClean="0"/>
              <a:t>Gumbel</a:t>
            </a:r>
            <a:r>
              <a:rPr lang="en-US" sz="1200" b="1" dirty="0" smtClean="0"/>
              <a:t> VS GEV</a:t>
            </a:r>
          </a:p>
          <a:p>
            <a:endParaRPr lang="en-US" sz="1200" b="1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5791200" y="19812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Fitting </a:t>
            </a:r>
            <a:r>
              <a:rPr lang="en-US" dirty="0" err="1" smtClean="0"/>
              <a:t>Gumbel</a:t>
            </a:r>
            <a:r>
              <a:rPr lang="en-US" dirty="0" smtClean="0"/>
              <a:t> to heavy-tailed data</a:t>
            </a:r>
          </a:p>
        </p:txBody>
      </p:sp>
      <p:sp>
        <p:nvSpPr>
          <p:cNvPr id="16" name="Round Same Side Corner Rectangle 15"/>
          <p:cNvSpPr/>
          <p:nvPr/>
        </p:nvSpPr>
        <p:spPr>
          <a:xfrm>
            <a:off x="6553200" y="3124200"/>
            <a:ext cx="2286000" cy="457200"/>
          </a:xfrm>
          <a:prstGeom prst="round2SameRect">
            <a:avLst/>
          </a:prstGeom>
          <a:solidFill>
            <a:srgbClr val="FFEBFC"/>
          </a:solidFill>
          <a:ln>
            <a:noFill/>
          </a:ln>
          <a:effectLst>
            <a:outerShdw blurRad="50800" dist="38100" dir="2700000" sx="101000" sy="101000" algn="tl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Zoom to the tail...</a:t>
            </a:r>
            <a:endParaRPr lang="en-US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Round Same Side Corner Rectangle 16"/>
          <p:cNvSpPr/>
          <p:nvPr/>
        </p:nvSpPr>
        <p:spPr>
          <a:xfrm rot="10800000">
            <a:off x="6553200" y="3581395"/>
            <a:ext cx="2286000" cy="1600205"/>
          </a:xfrm>
          <a:prstGeom prst="round2SameRect">
            <a:avLst/>
          </a:prstGeom>
          <a:solidFill>
            <a:srgbClr val="F2EFF5"/>
          </a:solidFill>
          <a:ln>
            <a:noFill/>
          </a:ln>
          <a:effectLst>
            <a:outerShdw blurRad="50800" dist="38100" dir="2700000" sx="101000" sy="101000" algn="tl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553200" y="3581400"/>
            <a:ext cx="2286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Gumbel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can not model the tail properly</a:t>
            </a:r>
          </a:p>
          <a:p>
            <a:pPr algn="ctr"/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So</a:t>
            </a:r>
          </a:p>
          <a:p>
            <a:pPr algn="ctr"/>
            <a:r>
              <a:rPr lang="en-US" b="1" dirty="0" err="1" smtClean="0">
                <a:solidFill>
                  <a:schemeClr val="bg1">
                    <a:lumMod val="75000"/>
                  </a:schemeClr>
                </a:solidFill>
              </a:rPr>
              <a:t>Gumbel</a:t>
            </a: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 is not reliable</a:t>
            </a:r>
            <a:endParaRPr lang="en-US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20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91200" y="19812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Fitting </a:t>
            </a:r>
            <a:r>
              <a:rPr lang="en-US" dirty="0" err="1" smtClean="0"/>
              <a:t>Gumbel</a:t>
            </a:r>
            <a:r>
              <a:rPr lang="en-US" dirty="0" smtClean="0"/>
              <a:t> to heavy-tailed data</a:t>
            </a:r>
          </a:p>
        </p:txBody>
      </p:sp>
      <p:pic>
        <p:nvPicPr>
          <p:cNvPr id="3215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381126"/>
            <a:ext cx="5486400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noProof="0" dirty="0" err="1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Gumbel</a:t>
            </a:r>
            <a:r>
              <a:rPr lang="en-US" sz="2800" b="1" noProof="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 VS GEV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b="1" dirty="0" smtClean="0"/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00800" y="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Generalized extreme value distribution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GEV parameters</a:t>
            </a:r>
          </a:p>
          <a:p>
            <a:r>
              <a:rPr lang="en-US" sz="1200" b="1" dirty="0" err="1" smtClean="0"/>
              <a:t>Gumbel</a:t>
            </a:r>
            <a:r>
              <a:rPr lang="en-US" sz="1200" b="1" dirty="0" smtClean="0"/>
              <a:t> VS GEV</a:t>
            </a:r>
          </a:p>
          <a:p>
            <a:endParaRPr lang="en-US" sz="1200" b="1" dirty="0" smtClean="0"/>
          </a:p>
        </p:txBody>
      </p:sp>
      <p:sp>
        <p:nvSpPr>
          <p:cNvPr id="14" name="Round Same Side Corner Rectangle 13"/>
          <p:cNvSpPr/>
          <p:nvPr/>
        </p:nvSpPr>
        <p:spPr>
          <a:xfrm>
            <a:off x="6553200" y="3124200"/>
            <a:ext cx="2286000" cy="457200"/>
          </a:xfrm>
          <a:prstGeom prst="round2Same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sx="101000" sy="101000" algn="tl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7030A0"/>
                </a:solidFill>
              </a:rPr>
              <a:t>Zoom to the tail...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15" name="Round Same Side Corner Rectangle 14"/>
          <p:cNvSpPr/>
          <p:nvPr/>
        </p:nvSpPr>
        <p:spPr>
          <a:xfrm rot="10800000">
            <a:off x="6553200" y="3581395"/>
            <a:ext cx="2286000" cy="1600205"/>
          </a:xfrm>
          <a:prstGeom prst="round2Same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sx="101000" sy="101000" algn="tl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6553200" y="3581400"/>
            <a:ext cx="2286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Gumbel</a:t>
            </a:r>
            <a:r>
              <a:rPr lang="en-US" dirty="0" smtClean="0"/>
              <a:t> can not model the tail properly</a:t>
            </a:r>
          </a:p>
          <a:p>
            <a:pPr algn="ctr"/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So</a:t>
            </a:r>
          </a:p>
          <a:p>
            <a:pPr algn="ctr"/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</a:rPr>
              <a:t>Gumbel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 is not reliable</a:t>
            </a:r>
            <a:endParaRPr lang="en-US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20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286000"/>
            <a:ext cx="3905250" cy="2643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096000" y="48768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France, 1992</a:t>
            </a:r>
            <a:endParaRPr lang="en-US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noProof="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Introduction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 smtClean="0"/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 Same Side Corner Rectangle 8"/>
          <p:cNvSpPr/>
          <p:nvPr/>
        </p:nvSpPr>
        <p:spPr>
          <a:xfrm>
            <a:off x="457201" y="5334000"/>
            <a:ext cx="8305800" cy="533400"/>
          </a:xfrm>
          <a:prstGeom prst="round2Same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Flood event definition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Round Same Side Corner Rectangle 9"/>
          <p:cNvSpPr/>
          <p:nvPr/>
        </p:nvSpPr>
        <p:spPr>
          <a:xfrm rot="10800000">
            <a:off x="457201" y="5867400"/>
            <a:ext cx="8305800" cy="533400"/>
          </a:xfrm>
          <a:prstGeom prst="round2SameRect">
            <a:avLst/>
          </a:prstGeom>
          <a:solidFill>
            <a:srgbClr val="F2EF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09601" y="59436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 flood event can be defined as a high river flow, exceeding a pre-defined threshold.</a:t>
            </a:r>
          </a:p>
          <a:p>
            <a:endParaRPr lang="en-US" dirty="0"/>
          </a:p>
        </p:txBody>
      </p:sp>
      <p:sp>
        <p:nvSpPr>
          <p:cNvPr id="15" name="Round Same Side Corner Rectangle 14"/>
          <p:cNvSpPr/>
          <p:nvPr/>
        </p:nvSpPr>
        <p:spPr>
          <a:xfrm>
            <a:off x="381001" y="1752600"/>
            <a:ext cx="4343401" cy="533400"/>
          </a:xfrm>
          <a:prstGeom prst="round2Same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002060"/>
                </a:solidFill>
              </a:rPr>
              <a:t>Main Question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6" name="Round Same Side Corner Rectangle 15"/>
          <p:cNvSpPr/>
          <p:nvPr/>
        </p:nvSpPr>
        <p:spPr>
          <a:xfrm rot="10800000">
            <a:off x="380998" y="2286000"/>
            <a:ext cx="4343401" cy="1676400"/>
          </a:xfrm>
          <a:prstGeom prst="round2Same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57200" y="2362200"/>
            <a:ext cx="4114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When is a river discharge called “Flood”?</a:t>
            </a:r>
          </a:p>
          <a:p>
            <a:endParaRPr lang="en-US" dirty="0" smtClean="0"/>
          </a:p>
          <a:p>
            <a:pPr>
              <a:buClr>
                <a:srgbClr val="0070C0"/>
              </a:buClr>
              <a:buSzPct val="200000"/>
              <a:buFont typeface="Wingdings" pitchFamily="2" charset="2"/>
              <a:buChar char="§"/>
            </a:pPr>
            <a:r>
              <a:rPr lang="en-US" dirty="0" smtClean="0"/>
              <a:t> High discharge?!</a:t>
            </a:r>
          </a:p>
          <a:p>
            <a:pPr>
              <a:buClr>
                <a:srgbClr val="0070C0"/>
              </a:buClr>
              <a:buSzPct val="200000"/>
              <a:buFont typeface="Wingdings" pitchFamily="2" charset="2"/>
              <a:buChar char="§"/>
            </a:pPr>
            <a:r>
              <a:rPr lang="en-US" dirty="0" smtClean="0"/>
              <a:t> High water elevation?!</a:t>
            </a:r>
          </a:p>
          <a:p>
            <a:pPr>
              <a:buClr>
                <a:srgbClr val="0070C0"/>
              </a:buClr>
              <a:buSzPct val="200000"/>
              <a:buFont typeface="Wingdings" pitchFamily="2" charset="2"/>
              <a:buChar char="§"/>
            </a:pPr>
            <a:r>
              <a:rPr lang="en-US" dirty="0" smtClean="0"/>
              <a:t> Annual maximum?!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3F10-23D7-4E1E-BCA5-D5B532580E92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pd-1.e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98842"/>
            <a:ext cx="9144000" cy="4559159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Believe in annual maximum flood as extreme?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b="1" dirty="0" smtClean="0"/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400800" y="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GEV parameters</a:t>
            </a:r>
          </a:p>
          <a:p>
            <a:r>
              <a:rPr lang="en-US" sz="1200" b="1" dirty="0" err="1" smtClean="0">
                <a:solidFill>
                  <a:schemeClr val="bg1">
                    <a:lumMod val="50000"/>
                  </a:schemeClr>
                </a:solidFill>
              </a:rPr>
              <a:t>Gumbel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 VS GEV</a:t>
            </a:r>
          </a:p>
          <a:p>
            <a:r>
              <a:rPr lang="en-US" sz="1200" b="1" dirty="0" smtClean="0"/>
              <a:t>Believe in annual maximum flood?!</a:t>
            </a:r>
          </a:p>
        </p:txBody>
      </p:sp>
      <p:sp>
        <p:nvSpPr>
          <p:cNvPr id="11" name="Round Same Side Corner Rectangle 10"/>
          <p:cNvSpPr/>
          <p:nvPr/>
        </p:nvSpPr>
        <p:spPr>
          <a:xfrm>
            <a:off x="914400" y="1524000"/>
            <a:ext cx="7315199" cy="457200"/>
          </a:xfrm>
          <a:prstGeom prst="round2Same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sx="101000" sy="101000" algn="tl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7030A0"/>
                </a:solidFill>
              </a:rPr>
              <a:t>Question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12" name="Round Same Side Corner Rectangle 11"/>
          <p:cNvSpPr/>
          <p:nvPr/>
        </p:nvSpPr>
        <p:spPr>
          <a:xfrm rot="10800000">
            <a:off x="914399" y="1981194"/>
            <a:ext cx="7315199" cy="533406"/>
          </a:xfrm>
          <a:prstGeom prst="round2Same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sx="101000" sy="101000" algn="tl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990600" y="1981200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Is it really convenient to take annual maximums as extremes? 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21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33777" y="1257300"/>
            <a:ext cx="5610225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457200" y="4306670"/>
            <a:ext cx="312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 cluster is defined as a group of consecutive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exceedances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57200" y="2743202"/>
            <a:ext cx="32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The excesses over the threshold u of a time series X1,X2, ... are the observations (called exceed-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ances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)  Xi − u such that Xi &gt; u.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" y="5172670"/>
            <a:ext cx="3124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 peak excess is defined as the largest excess in a cluster of ex-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ceedances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.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19812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Imagine a time series of X1,X2,...</a:t>
            </a:r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</a:br>
            <a:r>
              <a:rPr lang="en-US" sz="2800" b="1" dirty="0" err="1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Declustering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b="1" dirty="0" smtClean="0"/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23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400800" y="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Generalized Pareto Distribution (GPD)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Model parameters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Threshold selection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Parameter and confidence estimation</a:t>
            </a:r>
            <a:endParaRPr lang="en-US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33777" y="1257300"/>
            <a:ext cx="5610225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457200" y="4306670"/>
            <a:ext cx="312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 cluster is defined as a group of consecutive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exceedances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2743202"/>
            <a:ext cx="32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The excesses over the threshold u of a time series X1,X2, ... are the observations (called exceed- </a:t>
            </a:r>
            <a:r>
              <a:rPr lang="en-US" dirty="0" err="1" smtClean="0"/>
              <a:t>ances</a:t>
            </a:r>
            <a:r>
              <a:rPr lang="en-US" dirty="0" smtClean="0"/>
              <a:t>)  Xi − u such that Xi &gt; u.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7200" y="5172670"/>
            <a:ext cx="3124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 peak excess is defined as the largest excess in a cluster of ex-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ceedances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.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19812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Imagine a time series of X1,X2,...</a:t>
            </a:r>
            <a:endParaRPr lang="en-US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</a:br>
            <a:r>
              <a:rPr lang="en-US" sz="2800" b="1" dirty="0" err="1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Declustering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b="1" dirty="0" smtClean="0"/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00800" y="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Generalized Pareto Distribution (GPD)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Model parameters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Threshold selection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Parameter and confidence estimation</a:t>
            </a:r>
            <a:endParaRPr lang="en-US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23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2743202"/>
            <a:ext cx="32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The excesses over the threshold u of a time series X1,X2, ... are the observations (called exceed- </a:t>
            </a:r>
            <a:r>
              <a:rPr lang="en-US" dirty="0" err="1" smtClean="0"/>
              <a:t>ances</a:t>
            </a:r>
            <a:r>
              <a:rPr lang="en-US" dirty="0" smtClean="0"/>
              <a:t>)  Xi − u such that Xi &gt; u.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19812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Imagine a time series of X1,X2,...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57200" y="4306670"/>
            <a:ext cx="312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 cluster is defined as a group of consecutive </a:t>
            </a:r>
            <a:r>
              <a:rPr lang="en-US" dirty="0" err="1" smtClean="0"/>
              <a:t>exceedances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57200" y="5172670"/>
            <a:ext cx="3124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 peak excess is defined as the largest excess in a cluster of ex- </a:t>
            </a:r>
            <a:r>
              <a:rPr lang="en-US" dirty="0" err="1" smtClean="0"/>
              <a:t>ceedances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33777" y="1257300"/>
            <a:ext cx="5610225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</a:br>
            <a:r>
              <a:rPr lang="en-US" sz="2800" b="1" dirty="0" err="1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Declustering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b="1" dirty="0" smtClean="0"/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400800" y="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Generalized Pareto Distribution (GPD)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Model parameters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Threshold selection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Parameter and confidence estimation</a:t>
            </a:r>
            <a:endParaRPr lang="en-US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23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876798"/>
          </a:xfrm>
        </p:spPr>
        <p:txBody>
          <a:bodyPr>
            <a:noAutofit/>
          </a:bodyPr>
          <a:lstStyle/>
          <a:p>
            <a:r>
              <a:rPr lang="en-US" sz="2000" dirty="0" smtClean="0"/>
              <a:t>Let                be a sequence of independent and identically distributed random variables, having distribution function F.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algn="ctr">
              <a:buNone/>
            </a:pPr>
            <a:r>
              <a:rPr lang="en-US" sz="2000" dirty="0" smtClean="0"/>
              <a:t>	</a:t>
            </a:r>
          </a:p>
          <a:p>
            <a:pPr algn="ctr">
              <a:buNone/>
            </a:pP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</a:rPr>
              <a:t>This parallels the use of GEV as an approximation to the distribution of maxima of long sequence when the parent population is unknown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1219200" y="1676400"/>
          <a:ext cx="838200" cy="319314"/>
        </p:xfrm>
        <a:graphic>
          <a:graphicData uri="http://schemas.openxmlformats.org/presentationml/2006/ole">
            <p:oleObj spid="_x0000_s487426" name="Equation" r:id="rId4" imgW="583920" imgH="228600" progId="Equation.DSMT4">
              <p:embed/>
            </p:oleObj>
          </a:graphicData>
        </a:graphic>
      </p:graphicFrame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0" y="4393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3972" name="Object 4"/>
          <p:cNvGraphicFramePr>
            <a:graphicFrameLocks noChangeAspect="1"/>
          </p:cNvGraphicFramePr>
          <p:nvPr/>
        </p:nvGraphicFramePr>
        <p:xfrm>
          <a:off x="838200" y="2486026"/>
          <a:ext cx="6246628" cy="714375"/>
        </p:xfrm>
        <a:graphic>
          <a:graphicData uri="http://schemas.openxmlformats.org/presentationml/2006/ole">
            <p:oleObj spid="_x0000_s487427" name="Equation" r:id="rId5" imgW="3619500" imgH="419100" progId="Equation.DSMT4">
              <p:embed/>
            </p:oleObj>
          </a:graphicData>
        </a:graphic>
      </p:graphicFrame>
      <p:sp>
        <p:nvSpPr>
          <p:cNvPr id="83974" name="Rectangle 6"/>
          <p:cNvSpPr>
            <a:spLocks noChangeArrowheads="1"/>
          </p:cNvSpPr>
          <p:nvPr/>
        </p:nvSpPr>
        <p:spPr bwMode="auto">
          <a:xfrm>
            <a:off x="0" y="22491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</a:br>
            <a: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Stochastic behavior of extreme events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b="1" dirty="0" smtClean="0"/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400800" y="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Generalized Pareto Distribution (GPD)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Model parameters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Threshold selection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Parameter and confidence estimation</a:t>
            </a:r>
            <a:endParaRPr lang="en-US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Round Same Side Corner Rectangle 16"/>
          <p:cNvSpPr/>
          <p:nvPr/>
        </p:nvSpPr>
        <p:spPr>
          <a:xfrm>
            <a:off x="7162801" y="2362200"/>
            <a:ext cx="1752599" cy="381001"/>
          </a:xfrm>
          <a:prstGeom prst="round2SameRect">
            <a:avLst>
              <a:gd name="adj1" fmla="val 34762"/>
              <a:gd name="adj2" fmla="val 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114300" dir="2700000" sx="103000" sy="103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If</a:t>
            </a:r>
            <a:endParaRPr lang="en-US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Round Same Side Corner Rectangle 17"/>
          <p:cNvSpPr/>
          <p:nvPr/>
        </p:nvSpPr>
        <p:spPr>
          <a:xfrm rot="10800000">
            <a:off x="7162800" y="2743198"/>
            <a:ext cx="1752599" cy="457202"/>
          </a:xfrm>
          <a:prstGeom prst="round2SameRect">
            <a:avLst>
              <a:gd name="adj1" fmla="val 22789"/>
              <a:gd name="adj2" fmla="val 0"/>
            </a:avLst>
          </a:prstGeom>
          <a:solidFill>
            <a:srgbClr val="FFD2F7"/>
          </a:solidFill>
          <a:ln>
            <a:noFill/>
          </a:ln>
          <a:effectLst>
            <a:outerShdw blurRad="190500" dist="114300" dir="2700000" sx="103000" sy="103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239000" y="28194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 were Known</a:t>
            </a:r>
            <a:endParaRPr lang="en-US" dirty="0"/>
          </a:p>
        </p:txBody>
      </p:sp>
      <p:sp>
        <p:nvSpPr>
          <p:cNvPr id="21" name="Round Same Side Corner Rectangle 20"/>
          <p:cNvSpPr/>
          <p:nvPr/>
        </p:nvSpPr>
        <p:spPr>
          <a:xfrm>
            <a:off x="2971800" y="3429002"/>
            <a:ext cx="3200400" cy="381001"/>
          </a:xfrm>
          <a:prstGeom prst="round2SameRect">
            <a:avLst>
              <a:gd name="adj1" fmla="val 34762"/>
              <a:gd name="adj2" fmla="val 0"/>
            </a:avLst>
          </a:prstGeom>
          <a:solidFill>
            <a:srgbClr val="FFEBFC"/>
          </a:solidFill>
          <a:ln>
            <a:noFill/>
          </a:ln>
          <a:effectLst>
            <a:outerShdw blurRad="63500" dist="114300" dir="2700000" sx="97000" sy="97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But this is not the case</a:t>
            </a:r>
            <a:endParaRPr lang="en-US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2" name="Round Same Side Corner Rectangle 21"/>
          <p:cNvSpPr/>
          <p:nvPr/>
        </p:nvSpPr>
        <p:spPr>
          <a:xfrm rot="10800000">
            <a:off x="2971801" y="3810000"/>
            <a:ext cx="3200400" cy="457202"/>
          </a:xfrm>
          <a:prstGeom prst="round2SameRect">
            <a:avLst>
              <a:gd name="adj1" fmla="val 22789"/>
              <a:gd name="adj2" fmla="val 0"/>
            </a:avLst>
          </a:prstGeom>
          <a:solidFill>
            <a:srgbClr val="F2EFF5"/>
          </a:solidFill>
          <a:ln>
            <a:noFill/>
          </a:ln>
          <a:effectLst>
            <a:outerShdw blurRad="63500" dist="114300" dir="2700000" sx="97000" sy="97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2971800" y="38862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. So approximations are sought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24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876798"/>
          </a:xfrm>
        </p:spPr>
        <p:txBody>
          <a:bodyPr>
            <a:noAutofit/>
          </a:bodyPr>
          <a:lstStyle/>
          <a:p>
            <a:r>
              <a:rPr lang="en-US" sz="2000" dirty="0" smtClean="0"/>
              <a:t>Let                be a sequence of independent and identically distributed random variables, having distribution function F.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algn="ctr">
              <a:buNone/>
            </a:pPr>
            <a:r>
              <a:rPr lang="en-US" sz="2000" dirty="0" smtClean="0"/>
              <a:t>	</a:t>
            </a:r>
          </a:p>
          <a:p>
            <a:pPr algn="ctr">
              <a:buNone/>
            </a:pPr>
            <a:r>
              <a:rPr lang="en-US" sz="2000" dirty="0" smtClean="0"/>
              <a:t>This parallels the use of GEV as an approximation to the distribution of maxima of long sequence when the parent population is unknown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1219200" y="1676400"/>
          <a:ext cx="838200" cy="319314"/>
        </p:xfrm>
        <a:graphic>
          <a:graphicData uri="http://schemas.openxmlformats.org/presentationml/2006/ole">
            <p:oleObj spid="_x0000_s757762" name="Equation" r:id="rId4" imgW="583920" imgH="228600" progId="Equation.DSMT4">
              <p:embed/>
            </p:oleObj>
          </a:graphicData>
        </a:graphic>
      </p:graphicFrame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0" y="4393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3972" name="Object 4"/>
          <p:cNvGraphicFramePr>
            <a:graphicFrameLocks noChangeAspect="1"/>
          </p:cNvGraphicFramePr>
          <p:nvPr/>
        </p:nvGraphicFramePr>
        <p:xfrm>
          <a:off x="838200" y="2486026"/>
          <a:ext cx="6246628" cy="714375"/>
        </p:xfrm>
        <a:graphic>
          <a:graphicData uri="http://schemas.openxmlformats.org/presentationml/2006/ole">
            <p:oleObj spid="_x0000_s757763" name="Equation" r:id="rId5" imgW="3619500" imgH="419100" progId="Equation.DSMT4">
              <p:embed/>
            </p:oleObj>
          </a:graphicData>
        </a:graphic>
      </p:graphicFrame>
      <p:sp>
        <p:nvSpPr>
          <p:cNvPr id="83974" name="Rectangle 6"/>
          <p:cNvSpPr>
            <a:spLocks noChangeArrowheads="1"/>
          </p:cNvSpPr>
          <p:nvPr/>
        </p:nvSpPr>
        <p:spPr bwMode="auto">
          <a:xfrm>
            <a:off x="0" y="22491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</a:br>
            <a: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Stochastic behavior of extreme events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b="1" dirty="0" smtClean="0"/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400800" y="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Generalized Pareto Distribution (GPD)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Model parameters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Threshold selection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Parameter and confidence estimation</a:t>
            </a:r>
            <a:endParaRPr lang="en-US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Round Same Side Corner Rectangle 16"/>
          <p:cNvSpPr/>
          <p:nvPr/>
        </p:nvSpPr>
        <p:spPr>
          <a:xfrm>
            <a:off x="7162801" y="2362200"/>
            <a:ext cx="1752599" cy="381001"/>
          </a:xfrm>
          <a:prstGeom prst="round2SameRect">
            <a:avLst>
              <a:gd name="adj1" fmla="val 34762"/>
              <a:gd name="adj2" fmla="val 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114300" dir="2700000" sx="103000" sy="103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If</a:t>
            </a:r>
            <a:endParaRPr lang="en-US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Round Same Side Corner Rectangle 17"/>
          <p:cNvSpPr/>
          <p:nvPr/>
        </p:nvSpPr>
        <p:spPr>
          <a:xfrm rot="10800000">
            <a:off x="7162800" y="2743198"/>
            <a:ext cx="1752599" cy="457202"/>
          </a:xfrm>
          <a:prstGeom prst="round2SameRect">
            <a:avLst>
              <a:gd name="adj1" fmla="val 22789"/>
              <a:gd name="adj2" fmla="val 0"/>
            </a:avLst>
          </a:prstGeom>
          <a:solidFill>
            <a:srgbClr val="FFD2F7"/>
          </a:solidFill>
          <a:ln>
            <a:noFill/>
          </a:ln>
          <a:effectLst>
            <a:outerShdw blurRad="190500" dist="114300" dir="2700000" sx="103000" sy="103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239000" y="28194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 were Known</a:t>
            </a:r>
            <a:endParaRPr lang="en-US" dirty="0"/>
          </a:p>
        </p:txBody>
      </p:sp>
      <p:sp>
        <p:nvSpPr>
          <p:cNvPr id="21" name="Round Same Side Corner Rectangle 20"/>
          <p:cNvSpPr/>
          <p:nvPr/>
        </p:nvSpPr>
        <p:spPr>
          <a:xfrm>
            <a:off x="2971800" y="3429002"/>
            <a:ext cx="3200400" cy="381001"/>
          </a:xfrm>
          <a:prstGeom prst="round2SameRect">
            <a:avLst>
              <a:gd name="adj1" fmla="val 34762"/>
              <a:gd name="adj2" fmla="val 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114300" dir="2700000" sx="103000" sy="103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But this is not the case</a:t>
            </a:r>
            <a:endParaRPr lang="en-US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2" name="Round Same Side Corner Rectangle 21"/>
          <p:cNvSpPr/>
          <p:nvPr/>
        </p:nvSpPr>
        <p:spPr>
          <a:xfrm rot="10800000">
            <a:off x="2971801" y="3810000"/>
            <a:ext cx="3200400" cy="457202"/>
          </a:xfrm>
          <a:prstGeom prst="round2SameRect">
            <a:avLst>
              <a:gd name="adj1" fmla="val 22789"/>
              <a:gd name="adj2" fmla="val 0"/>
            </a:avLst>
          </a:prstGeom>
          <a:solidFill>
            <a:srgbClr val="FFD2F7"/>
          </a:solidFill>
          <a:ln>
            <a:noFill/>
          </a:ln>
          <a:effectLst>
            <a:outerShdw blurRad="190500" dist="114300" dir="2700000" sx="103000" sy="103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2971800" y="38862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. So approximations are sought</a:t>
            </a:r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24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/>
              <a:t>Let          be a sequence of independent random variables with common distribution function and   </a:t>
            </a:r>
            <a:r>
              <a:rPr lang="fa-IR" sz="2400" dirty="0" smtClean="0"/>
              <a:t>    </a:t>
            </a:r>
            <a:r>
              <a:rPr lang="en-US" sz="2400" dirty="0" smtClean="0"/>
              <a:t>                           Suppose</a:t>
            </a:r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Defined on</a:t>
            </a:r>
            <a:r>
              <a:rPr lang="fa-IR" sz="2400" dirty="0" smtClean="0"/>
              <a:t> </a:t>
            </a:r>
            <a:r>
              <a:rPr lang="en-US" sz="2400" dirty="0" smtClean="0"/>
              <a:t>                                      where </a:t>
            </a:r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>
              <a:buNone/>
            </a:pPr>
            <a:endParaRPr lang="en-US" sz="2400" dirty="0"/>
          </a:p>
        </p:txBody>
      </p:sp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1295400" y="1719943"/>
          <a:ext cx="685800" cy="261257"/>
        </p:xfrm>
        <a:graphic>
          <a:graphicData uri="http://schemas.openxmlformats.org/presentationml/2006/ole">
            <p:oleObj spid="_x0000_s84994" name="Equation" r:id="rId4" imgW="583920" imgH="228600" progId="Equation.DSMT4">
              <p:embed/>
            </p:oleObj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5257800" y="2057400"/>
          <a:ext cx="2247900" cy="330200"/>
        </p:xfrm>
        <a:graphic>
          <a:graphicData uri="http://schemas.openxmlformats.org/presentationml/2006/ole">
            <p:oleObj spid="_x0000_s84995" name="Equation" r:id="rId5" imgW="2247840" imgH="330120" progId="Equation.DSMT4">
              <p:embed/>
            </p:oleObj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3505200" y="2717801"/>
          <a:ext cx="2286000" cy="330200"/>
        </p:xfrm>
        <a:graphic>
          <a:graphicData uri="http://schemas.openxmlformats.org/presentationml/2006/ole">
            <p:oleObj spid="_x0000_s84996" name="Equation" r:id="rId6" imgW="2286000" imgH="330120" progId="Equation.DSMT4">
              <p:embed/>
            </p:oleObj>
          </a:graphicData>
        </a:graphic>
      </p:graphicFrame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0" y="1963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5000" name="Object 8"/>
          <p:cNvGraphicFramePr>
            <a:graphicFrameLocks noChangeAspect="1"/>
          </p:cNvGraphicFramePr>
          <p:nvPr/>
        </p:nvGraphicFramePr>
        <p:xfrm>
          <a:off x="3505200" y="3886200"/>
          <a:ext cx="2270760" cy="609600"/>
        </p:xfrm>
        <a:graphic>
          <a:graphicData uri="http://schemas.openxmlformats.org/presentationml/2006/ole">
            <p:oleObj spid="_x0000_s85000" name="Equation" r:id="rId7" imgW="1371600" imgH="393700" progId="Equation.DSMT4">
              <p:embed/>
            </p:oleObj>
          </a:graphicData>
        </a:graphic>
      </p:graphicFrame>
      <p:sp>
        <p:nvSpPr>
          <p:cNvPr id="85002" name="Rectangle 10"/>
          <p:cNvSpPr>
            <a:spLocks noChangeArrowheads="1"/>
          </p:cNvSpPr>
          <p:nvPr/>
        </p:nvSpPr>
        <p:spPr bwMode="auto">
          <a:xfrm>
            <a:off x="0" y="1963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5004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5003" name="Object 11"/>
          <p:cNvGraphicFramePr>
            <a:graphicFrameLocks noChangeAspect="1"/>
          </p:cNvGraphicFramePr>
          <p:nvPr/>
        </p:nvGraphicFramePr>
        <p:xfrm>
          <a:off x="2316470" y="3429000"/>
          <a:ext cx="2560330" cy="304801"/>
        </p:xfrm>
        <a:graphic>
          <a:graphicData uri="http://schemas.openxmlformats.org/presentationml/2006/ole">
            <p:oleObj spid="_x0000_s85003" name="Equation" r:id="rId8" imgW="1586811" imgH="203112" progId="Equation.DSMT4">
              <p:embed/>
            </p:oleObj>
          </a:graphicData>
        </a:graphic>
      </p:graphicFrame>
      <p:sp>
        <p:nvSpPr>
          <p:cNvPr id="85005" name="Rectangle 13"/>
          <p:cNvSpPr>
            <a:spLocks noChangeArrowheads="1"/>
          </p:cNvSpPr>
          <p:nvPr/>
        </p:nvSpPr>
        <p:spPr bwMode="auto">
          <a:xfrm>
            <a:off x="0" y="58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5007" name="Rectangle 1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5006" name="Object 14"/>
          <p:cNvGraphicFramePr>
            <a:graphicFrameLocks noChangeAspect="1"/>
          </p:cNvGraphicFramePr>
          <p:nvPr/>
        </p:nvGraphicFramePr>
        <p:xfrm>
          <a:off x="5791200" y="3429000"/>
          <a:ext cx="1676400" cy="304800"/>
        </p:xfrm>
        <a:graphic>
          <a:graphicData uri="http://schemas.openxmlformats.org/presentationml/2006/ole">
            <p:oleObj spid="_x0000_s85006" name="Equation" r:id="rId9" imgW="1054100" imgH="203200" progId="Equation.DSMT4">
              <p:embed/>
            </p:oleObj>
          </a:graphicData>
        </a:graphic>
      </p:graphicFrame>
      <p:sp>
        <p:nvSpPr>
          <p:cNvPr id="85008" name="Rectangle 16"/>
          <p:cNvSpPr>
            <a:spLocks noChangeArrowheads="1"/>
          </p:cNvSpPr>
          <p:nvPr/>
        </p:nvSpPr>
        <p:spPr bwMode="auto">
          <a:xfrm>
            <a:off x="0" y="58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</a:br>
            <a:r>
              <a:rPr lang="en-US" sz="28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Asymptotic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b="1" dirty="0" smtClean="0"/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400800" y="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Generalized Pareto Distribution (GPD)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Model parameters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Threshold selection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Parameter and confidence estimation</a:t>
            </a:r>
            <a:endParaRPr lang="en-US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Round Same Side Corner Rectangle 24"/>
          <p:cNvSpPr/>
          <p:nvPr/>
        </p:nvSpPr>
        <p:spPr>
          <a:xfrm>
            <a:off x="2038350" y="4952999"/>
            <a:ext cx="5067301" cy="381001"/>
          </a:xfrm>
          <a:prstGeom prst="round2SameRect">
            <a:avLst>
              <a:gd name="adj1" fmla="val 34762"/>
              <a:gd name="adj2" fmla="val 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114300" dir="2700000" sx="103000" sy="103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If</a:t>
            </a:r>
            <a:endParaRPr lang="en-US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6" name="Round Same Side Corner Rectangle 25"/>
          <p:cNvSpPr/>
          <p:nvPr/>
        </p:nvSpPr>
        <p:spPr>
          <a:xfrm rot="10800000">
            <a:off x="2038350" y="5333997"/>
            <a:ext cx="5067301" cy="457202"/>
          </a:xfrm>
          <a:prstGeom prst="round2SameRect">
            <a:avLst>
              <a:gd name="adj1" fmla="val 22789"/>
              <a:gd name="adj2" fmla="val 0"/>
            </a:avLst>
          </a:prstGeom>
          <a:solidFill>
            <a:srgbClr val="FFD2F7"/>
          </a:solidFill>
          <a:ln>
            <a:noFill/>
          </a:ln>
          <a:effectLst>
            <a:outerShdw blurRad="190500" dist="114300" dir="2700000" sx="103000" sy="103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2133600" y="53340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Which is called generalized </a:t>
            </a:r>
            <a:r>
              <a:rPr lang="en-US" dirty="0" err="1" smtClean="0"/>
              <a:t>pareto</a:t>
            </a:r>
            <a:r>
              <a:rPr lang="en-US" dirty="0" smtClean="0"/>
              <a:t> distribution</a:t>
            </a:r>
            <a:endParaRPr lang="en-US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25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286000"/>
            <a:ext cx="3905250" cy="2643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096000" y="48768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France, 1992</a:t>
            </a:r>
            <a:endParaRPr lang="en-US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noProof="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Introduction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 smtClean="0"/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 Same Side Corner Rectangle 8"/>
          <p:cNvSpPr/>
          <p:nvPr/>
        </p:nvSpPr>
        <p:spPr>
          <a:xfrm>
            <a:off x="457201" y="5334000"/>
            <a:ext cx="8305800" cy="533400"/>
          </a:xfrm>
          <a:prstGeom prst="round2Same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002060"/>
                </a:solidFill>
              </a:rPr>
              <a:t>Flood event definition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0" name="Round Same Side Corner Rectangle 9"/>
          <p:cNvSpPr/>
          <p:nvPr/>
        </p:nvSpPr>
        <p:spPr>
          <a:xfrm rot="10800000">
            <a:off x="457201" y="5867400"/>
            <a:ext cx="8305800" cy="533400"/>
          </a:xfrm>
          <a:prstGeom prst="round2Same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09601" y="59436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flood event can be defined as a high river flow, exceeding a pre-defined threshold.</a:t>
            </a:r>
          </a:p>
          <a:p>
            <a:endParaRPr lang="en-US" dirty="0"/>
          </a:p>
        </p:txBody>
      </p:sp>
      <p:sp>
        <p:nvSpPr>
          <p:cNvPr id="15" name="Round Same Side Corner Rectangle 14"/>
          <p:cNvSpPr/>
          <p:nvPr/>
        </p:nvSpPr>
        <p:spPr>
          <a:xfrm>
            <a:off x="381001" y="1752600"/>
            <a:ext cx="4343401" cy="533400"/>
          </a:xfrm>
          <a:prstGeom prst="round2Same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002060"/>
                </a:solidFill>
              </a:rPr>
              <a:t>Main Question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6" name="Round Same Side Corner Rectangle 15"/>
          <p:cNvSpPr/>
          <p:nvPr/>
        </p:nvSpPr>
        <p:spPr>
          <a:xfrm rot="10800000">
            <a:off x="380998" y="2286000"/>
            <a:ext cx="4343401" cy="1676400"/>
          </a:xfrm>
          <a:prstGeom prst="round2Same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57200" y="2362200"/>
            <a:ext cx="4114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When is a river discharge called “Flood”?</a:t>
            </a:r>
          </a:p>
          <a:p>
            <a:endParaRPr lang="en-US" dirty="0" smtClean="0"/>
          </a:p>
          <a:p>
            <a:pPr>
              <a:buClr>
                <a:srgbClr val="0070C0"/>
              </a:buClr>
              <a:buSzPct val="200000"/>
              <a:buFont typeface="Wingdings" pitchFamily="2" charset="2"/>
              <a:buChar char="§"/>
            </a:pPr>
            <a:r>
              <a:rPr lang="en-US" dirty="0" smtClean="0"/>
              <a:t> High discharge?!</a:t>
            </a:r>
          </a:p>
          <a:p>
            <a:pPr>
              <a:buClr>
                <a:srgbClr val="0070C0"/>
              </a:buClr>
              <a:buSzPct val="200000"/>
              <a:buFont typeface="Wingdings" pitchFamily="2" charset="2"/>
              <a:buChar char="§"/>
            </a:pPr>
            <a:r>
              <a:rPr lang="en-US" dirty="0" smtClean="0"/>
              <a:t> High water elevation?!</a:t>
            </a:r>
          </a:p>
          <a:p>
            <a:pPr>
              <a:buClr>
                <a:srgbClr val="0070C0"/>
              </a:buClr>
              <a:buSzPct val="200000"/>
              <a:buFont typeface="Wingdings" pitchFamily="2" charset="2"/>
              <a:buChar char="§"/>
            </a:pPr>
            <a:r>
              <a:rPr lang="en-US" dirty="0" smtClean="0"/>
              <a:t> Annual maximum?!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noProof="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EVT models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 smtClean="0"/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12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ound Same Side Corner Rectangle 11"/>
          <p:cNvSpPr/>
          <p:nvPr/>
        </p:nvSpPr>
        <p:spPr>
          <a:xfrm>
            <a:off x="152401" y="4343400"/>
            <a:ext cx="6857999" cy="381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002060"/>
                </a:solidFill>
              </a:rPr>
              <a:t>EVT Models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3" name="Round Same Side Corner Rectangle 12"/>
          <p:cNvSpPr/>
          <p:nvPr/>
        </p:nvSpPr>
        <p:spPr>
          <a:xfrm rot="10800000">
            <a:off x="152401" y="4724400"/>
            <a:ext cx="6857999" cy="1981200"/>
          </a:xfrm>
          <a:prstGeom prst="round2Same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4800600"/>
            <a:ext cx="8077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AMF</a:t>
            </a:r>
          </a:p>
          <a:p>
            <a:pPr>
              <a:buClr>
                <a:srgbClr val="FF000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	The maximum peak of each year is selected to be modeled</a:t>
            </a:r>
          </a:p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FF0000"/>
                </a:solidFill>
              </a:rPr>
              <a:t>    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POT</a:t>
            </a:r>
          </a:p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	Peaks above threshold are extremes</a:t>
            </a:r>
          </a:p>
          <a:p>
            <a:pPr>
              <a:buClr>
                <a:srgbClr val="00B05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b="1" dirty="0" err="1" smtClean="0">
                <a:solidFill>
                  <a:schemeClr val="bg1">
                    <a:lumMod val="65000"/>
                  </a:schemeClr>
                </a:solidFill>
              </a:rPr>
              <a:t>Markovian</a:t>
            </a:r>
            <a:endParaRPr lang="en-US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buClr>
                <a:srgbClr val="00B05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	All data above threshold are extremes being modeled </a:t>
            </a:r>
          </a:p>
          <a:p>
            <a:pPr>
              <a:buClr>
                <a:srgbClr val="00B050"/>
              </a:buClr>
            </a:pP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00800" y="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Sketch of the EVT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Case study</a:t>
            </a:r>
          </a:p>
          <a:p>
            <a:r>
              <a:rPr lang="en-US" sz="1200" b="1" dirty="0" smtClean="0"/>
              <a:t>EVT models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noProof="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EVT models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 smtClean="0"/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23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ound Same Side Corner Rectangle 6"/>
          <p:cNvSpPr/>
          <p:nvPr/>
        </p:nvSpPr>
        <p:spPr>
          <a:xfrm>
            <a:off x="152401" y="4343400"/>
            <a:ext cx="6857999" cy="381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002060"/>
                </a:solidFill>
              </a:rPr>
              <a:t>EVT Models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8" name="Round Same Side Corner Rectangle 7"/>
          <p:cNvSpPr/>
          <p:nvPr/>
        </p:nvSpPr>
        <p:spPr>
          <a:xfrm rot="10800000">
            <a:off x="152401" y="4724400"/>
            <a:ext cx="6857999" cy="1981200"/>
          </a:xfrm>
          <a:prstGeom prst="round2Same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800600"/>
            <a:ext cx="8077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AMF</a:t>
            </a:r>
          </a:p>
          <a:p>
            <a:pPr>
              <a:buClr>
                <a:srgbClr val="FF0000"/>
              </a:buClr>
            </a:pPr>
            <a:r>
              <a:rPr lang="en-US" b="1" dirty="0" smtClean="0">
                <a:solidFill>
                  <a:srgbClr val="FF0000"/>
                </a:solidFill>
              </a:rPr>
              <a:t>	The maximum peak of each year is selected to be modeled</a:t>
            </a:r>
          </a:p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FF0000"/>
                </a:solidFill>
              </a:rPr>
              <a:t>    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POT</a:t>
            </a:r>
          </a:p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	Peaks above threshold are extremes</a:t>
            </a:r>
          </a:p>
          <a:p>
            <a:pPr>
              <a:buClr>
                <a:srgbClr val="00B05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b="1" dirty="0" err="1" smtClean="0">
                <a:solidFill>
                  <a:schemeClr val="bg1">
                    <a:lumMod val="65000"/>
                  </a:schemeClr>
                </a:solidFill>
              </a:rPr>
              <a:t>Markovian</a:t>
            </a:r>
            <a:endParaRPr lang="en-US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buClr>
                <a:srgbClr val="00B05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	All data above threshold are extremes being modeled </a:t>
            </a:r>
          </a:p>
          <a:p>
            <a:pPr>
              <a:buClr>
                <a:srgbClr val="00B050"/>
              </a:buClr>
            </a:pP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00800" y="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Sketch of the EVT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Case study</a:t>
            </a:r>
          </a:p>
          <a:p>
            <a:r>
              <a:rPr lang="en-US" sz="1200" b="1" dirty="0" smtClean="0"/>
              <a:t>EVT models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noProof="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EVT models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 smtClean="0"/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43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ound Same Side Corner Rectangle 6"/>
          <p:cNvSpPr/>
          <p:nvPr/>
        </p:nvSpPr>
        <p:spPr>
          <a:xfrm>
            <a:off x="152401" y="4343400"/>
            <a:ext cx="6857999" cy="381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002060"/>
                </a:solidFill>
              </a:rPr>
              <a:t>EVT Models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8" name="Round Same Side Corner Rectangle 7"/>
          <p:cNvSpPr/>
          <p:nvPr/>
        </p:nvSpPr>
        <p:spPr>
          <a:xfrm rot="10800000">
            <a:off x="152401" y="4724400"/>
            <a:ext cx="6857999" cy="1981200"/>
          </a:xfrm>
          <a:prstGeom prst="round2Same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800600"/>
            <a:ext cx="8077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    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AMF</a:t>
            </a:r>
          </a:p>
          <a:p>
            <a:pPr>
              <a:buClr>
                <a:srgbClr val="FF000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	The maximum peak of each year is selected to be modeled</a:t>
            </a:r>
          </a:p>
          <a:p>
            <a:pPr>
              <a:buClr>
                <a:srgbClr val="0070C0"/>
              </a:buCl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POT</a:t>
            </a:r>
          </a:p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0070C0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Peaks above threshold are extremes</a:t>
            </a:r>
          </a:p>
          <a:p>
            <a:pPr>
              <a:buClr>
                <a:srgbClr val="00B05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b="1" dirty="0" err="1" smtClean="0">
                <a:solidFill>
                  <a:schemeClr val="bg1">
                    <a:lumMod val="65000"/>
                  </a:schemeClr>
                </a:solidFill>
              </a:rPr>
              <a:t>Markovian</a:t>
            </a:r>
            <a:endParaRPr lang="en-US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buClr>
                <a:srgbClr val="00B05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	All data above threshold are extremes being modeled </a:t>
            </a:r>
          </a:p>
          <a:p>
            <a:pPr>
              <a:buClr>
                <a:srgbClr val="00B050"/>
              </a:buClr>
            </a:pP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00800" y="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Sketch of the EVT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Case study</a:t>
            </a:r>
          </a:p>
          <a:p>
            <a:r>
              <a:rPr lang="en-US" sz="1200" b="1" dirty="0" smtClean="0"/>
              <a:t>EVT models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noProof="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EVT models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 smtClean="0"/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33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ound Same Side Corner Rectangle 6"/>
          <p:cNvSpPr/>
          <p:nvPr/>
        </p:nvSpPr>
        <p:spPr>
          <a:xfrm>
            <a:off x="152401" y="4343400"/>
            <a:ext cx="6857999" cy="381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002060"/>
                </a:solidFill>
              </a:rPr>
              <a:t>EVT Models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8" name="Round Same Side Corner Rectangle 7"/>
          <p:cNvSpPr/>
          <p:nvPr/>
        </p:nvSpPr>
        <p:spPr>
          <a:xfrm rot="10800000">
            <a:off x="152401" y="4724400"/>
            <a:ext cx="6857999" cy="1981200"/>
          </a:xfrm>
          <a:prstGeom prst="round2Same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800600"/>
            <a:ext cx="8077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   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AMF</a:t>
            </a:r>
          </a:p>
          <a:p>
            <a:pPr>
              <a:buClr>
                <a:srgbClr val="FF000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	The maximum peak of each year is selected to be modeled</a:t>
            </a:r>
          </a:p>
          <a:p>
            <a:pPr>
              <a:buClr>
                <a:srgbClr val="0070C0"/>
              </a:buCl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POT</a:t>
            </a:r>
          </a:p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0070C0"/>
                </a:solidFill>
              </a:rPr>
              <a:t>	Peaks above threshold are extremes</a:t>
            </a:r>
          </a:p>
          <a:p>
            <a:pPr>
              <a:buClr>
                <a:srgbClr val="00B050"/>
              </a:buClr>
            </a:pPr>
            <a:r>
              <a:rPr lang="en-US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chemeClr val="bg1">
                    <a:lumMod val="65000"/>
                  </a:schemeClr>
                </a:solidFill>
              </a:rPr>
              <a:t>Markovian</a:t>
            </a:r>
            <a:endParaRPr lang="en-US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buClr>
                <a:srgbClr val="00B05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	All data above threshold are extremes being modeled </a:t>
            </a:r>
          </a:p>
          <a:p>
            <a:pPr>
              <a:buClr>
                <a:srgbClr val="00B050"/>
              </a:buClr>
            </a:pP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00800" y="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Sketch of the EVT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Case study</a:t>
            </a:r>
          </a:p>
          <a:p>
            <a:r>
              <a:rPr lang="en-US" sz="1200" b="1" dirty="0" smtClean="0"/>
              <a:t>EVT models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noProof="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EVT models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 smtClean="0"/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53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ound Same Side Corner Rectangle 6"/>
          <p:cNvSpPr/>
          <p:nvPr/>
        </p:nvSpPr>
        <p:spPr>
          <a:xfrm>
            <a:off x="152401" y="4343400"/>
            <a:ext cx="6857999" cy="381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002060"/>
                </a:solidFill>
              </a:rPr>
              <a:t>EVT Models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8" name="Round Same Side Corner Rectangle 7"/>
          <p:cNvSpPr/>
          <p:nvPr/>
        </p:nvSpPr>
        <p:spPr>
          <a:xfrm rot="10800000">
            <a:off x="152401" y="4724400"/>
            <a:ext cx="6857999" cy="1981200"/>
          </a:xfrm>
          <a:prstGeom prst="round2Same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800600"/>
            <a:ext cx="8077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   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AMF</a:t>
            </a:r>
          </a:p>
          <a:p>
            <a:pPr>
              <a:buClr>
                <a:srgbClr val="FF000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	The maximum peak of each year is selected to be modeled</a:t>
            </a:r>
          </a:p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    POT</a:t>
            </a:r>
          </a:p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	Peaks above threshold are extremes</a:t>
            </a:r>
          </a:p>
          <a:p>
            <a:pPr>
              <a:buClr>
                <a:srgbClr val="00B050"/>
              </a:buCl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Markovian</a:t>
            </a:r>
            <a:endParaRPr lang="en-US" b="1" dirty="0" smtClean="0">
              <a:solidFill>
                <a:srgbClr val="00B050"/>
              </a:solidFill>
            </a:endParaRPr>
          </a:p>
          <a:p>
            <a:pPr>
              <a:buClr>
                <a:srgbClr val="00B050"/>
              </a:buClr>
            </a:pPr>
            <a:r>
              <a:rPr lang="en-US" b="1" dirty="0" smtClean="0">
                <a:solidFill>
                  <a:srgbClr val="00B050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All data above threshold are extremes being modeled </a:t>
            </a:r>
          </a:p>
          <a:p>
            <a:pPr>
              <a:buClr>
                <a:srgbClr val="00B050"/>
              </a:buClr>
            </a:pP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00800" y="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Sketch of the EVT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Case study</a:t>
            </a:r>
          </a:p>
          <a:p>
            <a:r>
              <a:rPr lang="en-US" sz="1200" b="1" dirty="0" smtClean="0"/>
              <a:t>EVT models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800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2800" b="1" noProof="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EVT models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 smtClean="0"/>
              <a:t>Introduction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AMF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POT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Comparison</a:t>
            </a:r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</a:rPr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Application</a:t>
            </a:r>
            <a:r>
              <a:rPr lang="en-US" sz="1700" b="1" dirty="0" smtClean="0"/>
              <a:t>     </a:t>
            </a:r>
            <a:r>
              <a:rPr lang="en-US" sz="1700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400800" y="0"/>
            <a:ext cx="0" cy="68580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64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ound Same Side Corner Rectangle 6"/>
          <p:cNvSpPr/>
          <p:nvPr/>
        </p:nvSpPr>
        <p:spPr>
          <a:xfrm>
            <a:off x="152401" y="4343400"/>
            <a:ext cx="6857999" cy="381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002060"/>
                </a:solidFill>
              </a:rPr>
              <a:t>EVT Models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8" name="Round Same Side Corner Rectangle 7"/>
          <p:cNvSpPr/>
          <p:nvPr/>
        </p:nvSpPr>
        <p:spPr>
          <a:xfrm rot="10800000">
            <a:off x="152401" y="4724400"/>
            <a:ext cx="6857999" cy="1981200"/>
          </a:xfrm>
          <a:prstGeom prst="round2Same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800600"/>
            <a:ext cx="8077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   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AMF</a:t>
            </a:r>
          </a:p>
          <a:p>
            <a:pPr>
              <a:buClr>
                <a:srgbClr val="FF000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	The maximum peak of each year is selected to be modeled</a:t>
            </a:r>
          </a:p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    POT</a:t>
            </a:r>
          </a:p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	Peaks above threshold are extremes</a:t>
            </a:r>
          </a:p>
          <a:p>
            <a:pPr>
              <a:buClr>
                <a:srgbClr val="00B050"/>
              </a:buCl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Markovian</a:t>
            </a:r>
            <a:endParaRPr lang="en-US" b="1" dirty="0" smtClean="0">
              <a:solidFill>
                <a:srgbClr val="00B050"/>
              </a:solidFill>
            </a:endParaRPr>
          </a:p>
          <a:p>
            <a:pPr>
              <a:buClr>
                <a:srgbClr val="00B050"/>
              </a:buClr>
            </a:pPr>
            <a:r>
              <a:rPr lang="en-US" b="1" dirty="0" smtClean="0">
                <a:solidFill>
                  <a:srgbClr val="00B050"/>
                </a:solidFill>
              </a:rPr>
              <a:t>	All data above threshold are extremes being modeled </a:t>
            </a:r>
          </a:p>
          <a:p>
            <a:pPr>
              <a:buClr>
                <a:srgbClr val="00B050"/>
              </a:buClr>
            </a:pP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00800" y="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Sketch of the EVT</a:t>
            </a: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Case study</a:t>
            </a:r>
          </a:p>
          <a:p>
            <a:r>
              <a:rPr lang="en-US" sz="1200" b="1" dirty="0" smtClean="0"/>
              <a:t>EVT models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6198</TotalTime>
  <Words>1617</Words>
  <Application>Microsoft Office PowerPoint</Application>
  <PresentationFormat>On-screen Show (4:3)</PresentationFormat>
  <Paragraphs>387</Paragraphs>
  <Slides>26</Slides>
  <Notes>26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Office Theme</vt:lpstr>
      <vt:lpstr>Equation</vt:lpstr>
      <vt:lpstr>Application of Extreme Value Theory (EVT) in River Morphology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EVD</dc:title>
  <dc:creator>banoo</dc:creator>
  <cp:lastModifiedBy>Mousavi</cp:lastModifiedBy>
  <cp:revision>507</cp:revision>
  <dcterms:created xsi:type="dcterms:W3CDTF">2013-01-25T05:57:55Z</dcterms:created>
  <dcterms:modified xsi:type="dcterms:W3CDTF">2013-06-03T07:41:13Z</dcterms:modified>
</cp:coreProperties>
</file>